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 id="2147483648" r:id="rId5"/>
    <p:sldMasterId id="2147483668" r:id="rId6"/>
    <p:sldMasterId id="2147483680" r:id="rId7"/>
    <p:sldMasterId id="2147483687" r:id="rId8"/>
  </p:sldMasterIdLst>
  <p:notesMasterIdLst>
    <p:notesMasterId r:id="rId38"/>
  </p:notesMasterIdLst>
  <p:sldIdLst>
    <p:sldId id="324" r:id="rId9"/>
    <p:sldId id="256" r:id="rId10"/>
    <p:sldId id="304" r:id="rId11"/>
    <p:sldId id="323" r:id="rId12"/>
    <p:sldId id="257" r:id="rId13"/>
    <p:sldId id="280" r:id="rId14"/>
    <p:sldId id="281" r:id="rId15"/>
    <p:sldId id="282" r:id="rId16"/>
    <p:sldId id="284" r:id="rId17"/>
    <p:sldId id="297" r:id="rId18"/>
    <p:sldId id="313" r:id="rId19"/>
    <p:sldId id="283" r:id="rId20"/>
    <p:sldId id="285" r:id="rId21"/>
    <p:sldId id="286" r:id="rId22"/>
    <p:sldId id="301" r:id="rId23"/>
    <p:sldId id="289" r:id="rId24"/>
    <p:sldId id="290" r:id="rId25"/>
    <p:sldId id="291" r:id="rId26"/>
    <p:sldId id="321" r:id="rId27"/>
    <p:sldId id="314" r:id="rId28"/>
    <p:sldId id="294" r:id="rId29"/>
    <p:sldId id="295" r:id="rId30"/>
    <p:sldId id="296" r:id="rId31"/>
    <p:sldId id="319" r:id="rId32"/>
    <p:sldId id="318" r:id="rId33"/>
    <p:sldId id="320" r:id="rId34"/>
    <p:sldId id="317" r:id="rId35"/>
    <p:sldId id="315" r:id="rId36"/>
    <p:sldId id="27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45"/>
    <a:srgbClr val="FF7F32"/>
    <a:srgbClr val="653279"/>
    <a:srgbClr val="FAAF3F"/>
    <a:srgbClr val="5EC8E5"/>
    <a:srgbClr val="E35C96"/>
    <a:srgbClr val="00098B"/>
    <a:srgbClr val="DDF0F9"/>
    <a:srgbClr val="00A0DF"/>
    <a:srgbClr val="0C00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p:restoredTop sz="89614" autoAdjust="0"/>
  </p:normalViewPr>
  <p:slideViewPr>
    <p:cSldViewPr snapToGrid="0" snapToObjects="1" showGuides="1">
      <p:cViewPr varScale="1">
        <p:scale>
          <a:sx n="117" d="100"/>
          <a:sy n="117" d="100"/>
        </p:scale>
        <p:origin x="488"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0C-455A-BADB-BE2295DDE38B}"/>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1-0C4E-4631-AB05-1BAC43150B8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Team Leader</c:v>
                </c:pt>
                <c:pt idx="1">
                  <c:v>Team Member</c:v>
                </c:pt>
              </c:strCache>
            </c:strRef>
          </c:cat>
          <c:val>
            <c:numRef>
              <c:f>Sheet1!$B$2:$B$3</c:f>
              <c:numCache>
                <c:formatCode>General</c:formatCode>
                <c:ptCount val="2"/>
                <c:pt idx="0">
                  <c:v>294</c:v>
                </c:pt>
                <c:pt idx="1">
                  <c:v>465</c:v>
                </c:pt>
              </c:numCache>
            </c:numRef>
          </c:val>
          <c:extLst>
            <c:ext xmlns:c16="http://schemas.microsoft.com/office/drawing/2014/chart" uri="{C3380CC4-5D6E-409C-BE32-E72D297353CC}">
              <c16:uniqueId val="{00000000-0C4E-4631-AB05-1BAC43150B8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44730494397972E-2"/>
          <c:y val="9.0744954748483958E-2"/>
          <c:w val="0.71609794150145589"/>
          <c:h val="0.84146021918964242"/>
        </c:manualLayout>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C2CA-4334-9110-7F70E3C45D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C2CA-4334-9110-7F70E3C45D1D}"/>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3-C2CA-4334-9110-7F70E3C45D1D}"/>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4-C2CA-4334-9110-7F70E3C45D1D}"/>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5-C2CA-4334-9110-7F70E3C45D1D}"/>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Excellent</c:v>
                </c:pt>
                <c:pt idx="1">
                  <c:v>Very Good</c:v>
                </c:pt>
                <c:pt idx="2">
                  <c:v>Good</c:v>
                </c:pt>
                <c:pt idx="3">
                  <c:v>Fair</c:v>
                </c:pt>
                <c:pt idx="4">
                  <c:v>Poor</c:v>
                </c:pt>
              </c:strCache>
            </c:strRef>
          </c:cat>
          <c:val>
            <c:numRef>
              <c:f>Sheet1!$B$2:$B$6</c:f>
              <c:numCache>
                <c:formatCode>0%</c:formatCode>
                <c:ptCount val="5"/>
                <c:pt idx="0">
                  <c:v>0.12</c:v>
                </c:pt>
                <c:pt idx="1">
                  <c:v>0.33</c:v>
                </c:pt>
                <c:pt idx="2">
                  <c:v>0.33</c:v>
                </c:pt>
                <c:pt idx="3">
                  <c:v>0.17</c:v>
                </c:pt>
                <c:pt idx="4">
                  <c:v>0.05</c:v>
                </c:pt>
              </c:numCache>
            </c:numRef>
          </c:val>
          <c:extLst>
            <c:ext xmlns:c16="http://schemas.microsoft.com/office/drawing/2014/chart" uri="{C3380CC4-5D6E-409C-BE32-E72D297353CC}">
              <c16:uniqueId val="{00000000-C2CA-4334-9110-7F70E3C45D1D}"/>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1630470638079955"/>
          <c:y val="0.36203968616459686"/>
          <c:w val="0.18369529361920045"/>
          <c:h val="0.4394386851332065"/>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92570465914651"/>
          <c:w val="0.64071430383902939"/>
          <c:h val="0.75287969326641713"/>
        </c:manualLayout>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C2CA-4334-9110-7F70E3C45D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C2CA-4334-9110-7F70E3C45D1D}"/>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3-C2CA-4334-9110-7F70E3C45D1D}"/>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4-C2CA-4334-9110-7F70E3C45D1D}"/>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5-C2CA-4334-9110-7F70E3C45D1D}"/>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Extremely Concerned</c:v>
                </c:pt>
                <c:pt idx="1">
                  <c:v>Quite Concerned</c:v>
                </c:pt>
                <c:pt idx="2">
                  <c:v>Moderately Concerned</c:v>
                </c:pt>
                <c:pt idx="3">
                  <c:v>Slightly Concerned</c:v>
                </c:pt>
                <c:pt idx="4">
                  <c:v>Not at All Concerned</c:v>
                </c:pt>
              </c:strCache>
            </c:strRef>
          </c:cat>
          <c:val>
            <c:numRef>
              <c:f>Sheet1!$B$2:$B$6</c:f>
              <c:numCache>
                <c:formatCode>0%</c:formatCode>
                <c:ptCount val="5"/>
                <c:pt idx="0">
                  <c:v>0.21</c:v>
                </c:pt>
                <c:pt idx="1">
                  <c:v>0.22</c:v>
                </c:pt>
                <c:pt idx="2">
                  <c:v>0.28000000000000003</c:v>
                </c:pt>
                <c:pt idx="3">
                  <c:v>0.22</c:v>
                </c:pt>
                <c:pt idx="4">
                  <c:v>0.08</c:v>
                </c:pt>
              </c:numCache>
            </c:numRef>
          </c:val>
          <c:extLst>
            <c:ext xmlns:c16="http://schemas.microsoft.com/office/drawing/2014/chart" uri="{C3380CC4-5D6E-409C-BE32-E72D297353CC}">
              <c16:uniqueId val="{00000000-C2CA-4334-9110-7F70E3C45D1D}"/>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143295981348876"/>
          <c:y val="0.35630221046416177"/>
          <c:w val="0.27856704018651129"/>
          <c:h val="0.55705693699212611"/>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Clinical Training</c:v>
                </c:pt>
                <c:pt idx="1">
                  <c:v>"Emotional PPE" and Mental Health</c:v>
                </c:pt>
                <c:pt idx="2">
                  <c:v>Dynamics of High-Functioning Teams</c:v>
                </c:pt>
                <c:pt idx="3">
                  <c:v>Collaborating with Referring Providers</c:v>
                </c:pt>
                <c:pt idx="4">
                  <c:v>Health Equity </c:v>
                </c:pt>
                <c:pt idx="5">
                  <c:v>Operating Community Palliative Care Program</c:v>
                </c:pt>
                <c:pt idx="6">
                  <c:v>Program Measurement and Metrics</c:v>
                </c:pt>
                <c:pt idx="7">
                  <c:v>Billing and Coding Practices</c:v>
                </c:pt>
                <c:pt idx="8">
                  <c:v>Alternative Payment Models</c:v>
                </c:pt>
                <c:pt idx="9">
                  <c:v>Strategic Partnerships and Planning</c:v>
                </c:pt>
              </c:strCache>
            </c:strRef>
          </c:cat>
          <c:val>
            <c:numRef>
              <c:f>Sheet1!$B$2:$B$11</c:f>
              <c:numCache>
                <c:formatCode>0%</c:formatCode>
                <c:ptCount val="10"/>
                <c:pt idx="0">
                  <c:v>0.39</c:v>
                </c:pt>
                <c:pt idx="1">
                  <c:v>0.26</c:v>
                </c:pt>
                <c:pt idx="2">
                  <c:v>0.25</c:v>
                </c:pt>
                <c:pt idx="3">
                  <c:v>0.23</c:v>
                </c:pt>
                <c:pt idx="4">
                  <c:v>0.23</c:v>
                </c:pt>
                <c:pt idx="5">
                  <c:v>0.23</c:v>
                </c:pt>
                <c:pt idx="6">
                  <c:v>0.22</c:v>
                </c:pt>
                <c:pt idx="7">
                  <c:v>0.2</c:v>
                </c:pt>
                <c:pt idx="8">
                  <c:v>0.18</c:v>
                </c:pt>
                <c:pt idx="9">
                  <c:v>0.16</c:v>
                </c:pt>
              </c:numCache>
            </c:numRef>
          </c:val>
          <c:extLst>
            <c:ext xmlns:c16="http://schemas.microsoft.com/office/drawing/2014/chart" uri="{C3380CC4-5D6E-409C-BE32-E72D297353CC}">
              <c16:uniqueId val="{00000000-2A4E-46DB-B224-FD206F3ADBFE}"/>
            </c:ext>
          </c:extLst>
        </c:ser>
        <c:dLbls>
          <c:showLegendKey val="0"/>
          <c:showVal val="0"/>
          <c:showCatName val="0"/>
          <c:showSerName val="0"/>
          <c:showPercent val="0"/>
          <c:showBubbleSize val="0"/>
        </c:dLbls>
        <c:gapWidth val="100"/>
        <c:axId val="113238656"/>
        <c:axId val="113239072"/>
      </c:barChart>
      <c:catAx>
        <c:axId val="113238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crossAx val="113239072"/>
        <c:crosses val="autoZero"/>
        <c:auto val="1"/>
        <c:lblAlgn val="ctr"/>
        <c:lblOffset val="100"/>
        <c:noMultiLvlLbl val="0"/>
      </c:catAx>
      <c:valAx>
        <c:axId val="113239072"/>
        <c:scaling>
          <c:orientation val="minMax"/>
        </c:scaling>
        <c:delete val="1"/>
        <c:axPos val="t"/>
        <c:numFmt formatCode="0%" sourceLinked="1"/>
        <c:majorTickMark val="none"/>
        <c:minorTickMark val="none"/>
        <c:tickLblPos val="nextTo"/>
        <c:crossAx val="113238656"/>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0F-4A1C-B2BD-314F6BC9330C}"/>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080F-4A1C-B2BD-314F6BC9330C}"/>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CAPC Member</c:v>
                </c:pt>
                <c:pt idx="1">
                  <c:v>Non-Member</c:v>
                </c:pt>
              </c:strCache>
            </c:strRef>
          </c:cat>
          <c:val>
            <c:numRef>
              <c:f>Sheet1!$B$2:$B$3</c:f>
              <c:numCache>
                <c:formatCode>General</c:formatCode>
                <c:ptCount val="2"/>
                <c:pt idx="0">
                  <c:v>639</c:v>
                </c:pt>
                <c:pt idx="1">
                  <c:v>120</c:v>
                </c:pt>
              </c:numCache>
            </c:numRef>
          </c:val>
          <c:extLst>
            <c:ext xmlns:c16="http://schemas.microsoft.com/office/drawing/2014/chart" uri="{C3380CC4-5D6E-409C-BE32-E72D297353CC}">
              <c16:uniqueId val="{00000004-080F-4A1C-B2BD-314F6BC9330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53483222473456E-4"/>
          <c:y val="0.18507877408884471"/>
          <c:w val="0.6574846975528964"/>
          <c:h val="0.74763685055952345"/>
        </c:manualLayout>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2-53E4-4DD3-86C1-3D8E3B2F5500}"/>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1-0C4E-4631-AB05-1BAC43150B84}"/>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3-53E4-4DD3-86C1-3D8E3B2F5500}"/>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0-53E4-4DD3-86C1-3D8E3B2F5500}"/>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1-53E4-4DD3-86C1-3D8E3B2F5500}"/>
              </c:ext>
            </c:extLst>
          </c:dPt>
          <c:dLbls>
            <c:dLbl>
              <c:idx val="4"/>
              <c:layout>
                <c:manualLayout>
                  <c:x val="1.4531636505383869E-2"/>
                  <c:y val="1.158002415932362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3E4-4DD3-86C1-3D8E3B2F550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Health System</c:v>
                </c:pt>
                <c:pt idx="1">
                  <c:v>Hospital</c:v>
                </c:pt>
                <c:pt idx="2">
                  <c:v>Hospice and HHA</c:v>
                </c:pt>
                <c:pt idx="3">
                  <c:v>Other</c:v>
                </c:pt>
                <c:pt idx="4">
                  <c:v>Physician Group</c:v>
                </c:pt>
              </c:strCache>
            </c:strRef>
          </c:cat>
          <c:val>
            <c:numRef>
              <c:f>Sheet1!$B$2:$B$6</c:f>
              <c:numCache>
                <c:formatCode>General</c:formatCode>
                <c:ptCount val="5"/>
                <c:pt idx="0">
                  <c:v>287</c:v>
                </c:pt>
                <c:pt idx="1">
                  <c:v>275</c:v>
                </c:pt>
                <c:pt idx="2">
                  <c:v>128</c:v>
                </c:pt>
                <c:pt idx="3">
                  <c:v>42</c:v>
                </c:pt>
                <c:pt idx="4">
                  <c:v>27</c:v>
                </c:pt>
              </c:numCache>
            </c:numRef>
          </c:val>
          <c:extLst>
            <c:ext xmlns:c16="http://schemas.microsoft.com/office/drawing/2014/chart" uri="{C3380CC4-5D6E-409C-BE32-E72D297353CC}">
              <c16:uniqueId val="{00000000-0C4E-4631-AB05-1BAC43150B84}"/>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1791916770486042"/>
          <c:y val="0.34110509501048214"/>
          <c:w val="0.28208083229513953"/>
          <c:h val="0.63354640955301345"/>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48867202492002E-2"/>
          <c:y val="0.18538875934867949"/>
          <c:w val="0.673295866772332"/>
          <c:h val="0.76561599562994009"/>
        </c:manualLayout>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080F-4A1C-B2BD-314F6BC9330C}"/>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080F-4A1C-B2BD-314F6BC9330C}"/>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1-6D99-45E3-8350-E8E8E4338D68}"/>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0-6D99-45E3-8350-E8E8E4338D6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South </c:v>
                </c:pt>
                <c:pt idx="1">
                  <c:v>Midwest</c:v>
                </c:pt>
                <c:pt idx="2">
                  <c:v>Northeast</c:v>
                </c:pt>
                <c:pt idx="3">
                  <c:v>West</c:v>
                </c:pt>
              </c:strCache>
            </c:strRef>
          </c:cat>
          <c:val>
            <c:numRef>
              <c:f>Sheet1!$B$2:$B$5</c:f>
              <c:numCache>
                <c:formatCode>General</c:formatCode>
                <c:ptCount val="4"/>
                <c:pt idx="0">
                  <c:v>217</c:v>
                </c:pt>
                <c:pt idx="1">
                  <c:v>177</c:v>
                </c:pt>
                <c:pt idx="2">
                  <c:v>177</c:v>
                </c:pt>
                <c:pt idx="3">
                  <c:v>163</c:v>
                </c:pt>
              </c:numCache>
            </c:numRef>
          </c:val>
          <c:extLst>
            <c:ext xmlns:c16="http://schemas.microsoft.com/office/drawing/2014/chart" uri="{C3380CC4-5D6E-409C-BE32-E72D297353CC}">
              <c16:uniqueId val="{00000004-080F-4A1C-B2BD-314F6BC9330C}"/>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6948083727503536"/>
          <c:y val="0.35790898100522606"/>
          <c:w val="0.22653417281783969"/>
          <c:h val="0.49009792361133309"/>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Team Morale and Well-Being</c:v>
                </c:pt>
                <c:pt idx="1">
                  <c:v>Ability to Meet Demand</c:v>
                </c:pt>
                <c:pt idx="2">
                  <c:v>Support from Organizational Leadership</c:v>
                </c:pt>
              </c:strCache>
            </c:strRef>
          </c:cat>
          <c:val>
            <c:numRef>
              <c:f>Sheet1!$B$2:$B$4</c:f>
              <c:numCache>
                <c:formatCode>0%</c:formatCode>
                <c:ptCount val="3"/>
                <c:pt idx="0">
                  <c:v>0.39900000000000002</c:v>
                </c:pt>
                <c:pt idx="1">
                  <c:v>0.372</c:v>
                </c:pt>
                <c:pt idx="2">
                  <c:v>0.34300000000000003</c:v>
                </c:pt>
              </c:numCache>
            </c:numRef>
          </c:val>
          <c:extLst>
            <c:ext xmlns:c16="http://schemas.microsoft.com/office/drawing/2014/chart" uri="{C3380CC4-5D6E-409C-BE32-E72D297353CC}">
              <c16:uniqueId val="{00000000-560D-4C1B-9755-CB24CF671557}"/>
            </c:ext>
          </c:extLst>
        </c:ser>
        <c:dLbls>
          <c:dLblPos val="outEnd"/>
          <c:showLegendKey val="0"/>
          <c:showVal val="1"/>
          <c:showCatName val="0"/>
          <c:showSerName val="0"/>
          <c:showPercent val="0"/>
          <c:showBubbleSize val="0"/>
        </c:dLbls>
        <c:gapWidth val="100"/>
        <c:overlap val="-27"/>
        <c:axId val="1496838528"/>
        <c:axId val="1496838944"/>
      </c:barChart>
      <c:catAx>
        <c:axId val="149683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crossAx val="1496838944"/>
        <c:crosses val="autoZero"/>
        <c:auto val="1"/>
        <c:lblAlgn val="ctr"/>
        <c:lblOffset val="100"/>
        <c:noMultiLvlLbl val="0"/>
      </c:catAx>
      <c:valAx>
        <c:axId val="1496838944"/>
        <c:scaling>
          <c:orientation val="minMax"/>
        </c:scaling>
        <c:delete val="1"/>
        <c:axPos val="l"/>
        <c:numFmt formatCode="0%" sourceLinked="1"/>
        <c:majorTickMark val="none"/>
        <c:minorTickMark val="none"/>
        <c:tickLblPos val="nextTo"/>
        <c:crossAx val="149683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Team Morale and Well-Being</c:v>
                </c:pt>
                <c:pt idx="1">
                  <c:v>Ability to Meet Demand</c:v>
                </c:pt>
                <c:pt idx="2">
                  <c:v>Support from Organizational Leadership</c:v>
                </c:pt>
              </c:strCache>
            </c:strRef>
          </c:cat>
          <c:val>
            <c:numRef>
              <c:f>Sheet1!$B$2:$B$4</c:f>
              <c:numCache>
                <c:formatCode>0%</c:formatCode>
                <c:ptCount val="3"/>
                <c:pt idx="0">
                  <c:v>0.39900000000000002</c:v>
                </c:pt>
                <c:pt idx="1">
                  <c:v>0.372</c:v>
                </c:pt>
                <c:pt idx="2">
                  <c:v>0.34300000000000003</c:v>
                </c:pt>
              </c:numCache>
            </c:numRef>
          </c:val>
          <c:extLst>
            <c:ext xmlns:c16="http://schemas.microsoft.com/office/drawing/2014/chart" uri="{C3380CC4-5D6E-409C-BE32-E72D297353CC}">
              <c16:uniqueId val="{00000000-560D-4C1B-9755-CB24CF671557}"/>
            </c:ext>
          </c:extLst>
        </c:ser>
        <c:dLbls>
          <c:dLblPos val="outEnd"/>
          <c:showLegendKey val="0"/>
          <c:showVal val="1"/>
          <c:showCatName val="0"/>
          <c:showSerName val="0"/>
          <c:showPercent val="0"/>
          <c:showBubbleSize val="0"/>
        </c:dLbls>
        <c:gapWidth val="100"/>
        <c:overlap val="-27"/>
        <c:axId val="1496838528"/>
        <c:axId val="1496838944"/>
      </c:barChart>
      <c:catAx>
        <c:axId val="149683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crossAx val="1496838944"/>
        <c:crosses val="autoZero"/>
        <c:auto val="1"/>
        <c:lblAlgn val="ctr"/>
        <c:lblOffset val="100"/>
        <c:noMultiLvlLbl val="0"/>
      </c:catAx>
      <c:valAx>
        <c:axId val="1496838944"/>
        <c:scaling>
          <c:orientation val="minMax"/>
        </c:scaling>
        <c:delete val="1"/>
        <c:axPos val="l"/>
        <c:numFmt formatCode="0%" sourceLinked="1"/>
        <c:majorTickMark val="none"/>
        <c:minorTickMark val="none"/>
        <c:tickLblPos val="nextTo"/>
        <c:crossAx val="149683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52321060149182E-2"/>
          <c:y val="8.0006629011420097E-2"/>
          <c:w val="0.70391427381141325"/>
          <c:h val="0.87348347077102706"/>
        </c:manualLayout>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4-CE86-4477-8A9F-6EBE1DD6F47B}"/>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5-CE86-4477-8A9F-6EBE1DD6F47B}"/>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2-CE86-4477-8A9F-6EBE1DD6F47B}"/>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3-CE86-4477-8A9F-6EBE1DD6F47B}"/>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1-CE86-4477-8A9F-6EBE1DD6F47B}"/>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4-CE86-4477-8A9F-6EBE1DD6F47B}"/>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5-CE86-4477-8A9F-6EBE1DD6F47B}"/>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2-CE86-4477-8A9F-6EBE1DD6F47B}"/>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3-CE86-4477-8A9F-6EBE1DD6F4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Much Higher</c:v>
                </c:pt>
                <c:pt idx="1">
                  <c:v>Slightly Higher</c:v>
                </c:pt>
                <c:pt idx="2">
                  <c:v>The Same</c:v>
                </c:pt>
                <c:pt idx="3">
                  <c:v>Slightly Lower</c:v>
                </c:pt>
                <c:pt idx="4">
                  <c:v>Much Lower</c:v>
                </c:pt>
              </c:strCache>
            </c:strRef>
          </c:cat>
          <c:val>
            <c:numRef>
              <c:f>Sheet1!$B$2:$B$6</c:f>
              <c:numCache>
                <c:formatCode>0%</c:formatCode>
                <c:ptCount val="5"/>
                <c:pt idx="0">
                  <c:v>0.43</c:v>
                </c:pt>
                <c:pt idx="1">
                  <c:v>0.3</c:v>
                </c:pt>
                <c:pt idx="2">
                  <c:v>0.22</c:v>
                </c:pt>
                <c:pt idx="3">
                  <c:v>0.04</c:v>
                </c:pt>
                <c:pt idx="4">
                  <c:v>0.01</c:v>
                </c:pt>
              </c:numCache>
            </c:numRef>
          </c:val>
          <c:extLst>
            <c:ext xmlns:c16="http://schemas.microsoft.com/office/drawing/2014/chart" uri="{C3380CC4-5D6E-409C-BE32-E72D297353CC}">
              <c16:uniqueId val="{00000000-CE86-4477-8A9F-6EBE1DD6F47B}"/>
            </c:ext>
          </c:extLst>
        </c:ser>
        <c:dLbls>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78305172648332466"/>
          <c:y val="0.36575922182087695"/>
          <c:w val="0.21414915007821889"/>
          <c:h val="0.5364553867091838"/>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1112911457073E-2"/>
          <c:y val="0.13906461483817165"/>
          <c:w val="0.62035636888738921"/>
          <c:h val="0.76653307538214621"/>
        </c:manualLayout>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4-CE86-4477-8A9F-6EBE1DD6F47B}"/>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5-CE86-4477-8A9F-6EBE1DD6F47B}"/>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2-CE86-4477-8A9F-6EBE1DD6F47B}"/>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3-CE86-4477-8A9F-6EBE1DD6F47B}"/>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1-CE86-4477-8A9F-6EBE1DD6F47B}"/>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4-CE86-4477-8A9F-6EBE1DD6F47B}"/>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5-CE86-4477-8A9F-6EBE1DD6F47B}"/>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2-CE86-4477-8A9F-6EBE1DD6F47B}"/>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3-CE86-4477-8A9F-6EBE1DD6F47B}"/>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1-CE86-4477-8A9F-6EBE1DD6F47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Gained More than 25%</c:v>
                </c:pt>
                <c:pt idx="1">
                  <c:v>Gained Up to 25%</c:v>
                </c:pt>
                <c:pt idx="2">
                  <c:v>Stayed the Same</c:v>
                </c:pt>
                <c:pt idx="3">
                  <c:v>Lost Up to 25%</c:v>
                </c:pt>
                <c:pt idx="4">
                  <c:v>Lost More than 25%</c:v>
                </c:pt>
              </c:strCache>
            </c:strRef>
          </c:cat>
          <c:val>
            <c:numRef>
              <c:f>Sheet1!$B$2:$B$6</c:f>
              <c:numCache>
                <c:formatCode>0%</c:formatCode>
                <c:ptCount val="5"/>
                <c:pt idx="0">
                  <c:v>0.11</c:v>
                </c:pt>
                <c:pt idx="1">
                  <c:v>0.23</c:v>
                </c:pt>
                <c:pt idx="2">
                  <c:v>0.38</c:v>
                </c:pt>
                <c:pt idx="3">
                  <c:v>0.2</c:v>
                </c:pt>
                <c:pt idx="4">
                  <c:v>0.08</c:v>
                </c:pt>
              </c:numCache>
            </c:numRef>
          </c:val>
          <c:extLst>
            <c:ext xmlns:c16="http://schemas.microsoft.com/office/drawing/2014/chart" uri="{C3380CC4-5D6E-409C-BE32-E72D297353CC}">
              <c16:uniqueId val="{00000000-CE86-4477-8A9F-6EBE1DD6F47B}"/>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122415066174125"/>
          <c:y val="0.41004457878303135"/>
          <c:w val="0.31877584933825875"/>
          <c:h val="0.47225332318760499"/>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69891604146373E-2"/>
          <c:y val="0.15941937649451077"/>
          <c:w val="0.6285075635653985"/>
          <c:h val="0.73853600401532948"/>
        </c:manualLayout>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C2CA-4334-9110-7F70E3C45D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C2CA-4334-9110-7F70E3C45D1D}"/>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3-C2CA-4334-9110-7F70E3C45D1D}"/>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4-C2CA-4334-9110-7F70E3C45D1D}"/>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5-C2CA-4334-9110-7F70E3C45D1D}"/>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5-C2CA-4334-9110-7F70E3C45D1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Extremely Concerned</c:v>
                </c:pt>
                <c:pt idx="1">
                  <c:v>Quite Concerned</c:v>
                </c:pt>
                <c:pt idx="2">
                  <c:v>Moderately Concerned</c:v>
                </c:pt>
                <c:pt idx="3">
                  <c:v>Slightly Concerned</c:v>
                </c:pt>
                <c:pt idx="4">
                  <c:v>Not at All Concerned</c:v>
                </c:pt>
              </c:strCache>
            </c:strRef>
          </c:cat>
          <c:val>
            <c:numRef>
              <c:f>Sheet1!$B$2:$B$6</c:f>
              <c:numCache>
                <c:formatCode>0%</c:formatCode>
                <c:ptCount val="5"/>
                <c:pt idx="0">
                  <c:v>0.17</c:v>
                </c:pt>
                <c:pt idx="1">
                  <c:v>0.31</c:v>
                </c:pt>
                <c:pt idx="2">
                  <c:v>0.3</c:v>
                </c:pt>
                <c:pt idx="3">
                  <c:v>0.2</c:v>
                </c:pt>
                <c:pt idx="4">
                  <c:v>0.03</c:v>
                </c:pt>
              </c:numCache>
            </c:numRef>
          </c:val>
          <c:extLst>
            <c:ext xmlns:c16="http://schemas.microsoft.com/office/drawing/2014/chart" uri="{C3380CC4-5D6E-409C-BE32-E72D297353CC}">
              <c16:uniqueId val="{00000000-C2CA-4334-9110-7F70E3C45D1D}"/>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1899161175876247"/>
          <c:y val="0.35630221046416177"/>
          <c:w val="0.28100838824123747"/>
          <c:h val="0.6058254804458244"/>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54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8456A-287B-4B51-8E4B-494D34374DA5}" type="doc">
      <dgm:prSet loTypeId="urn:microsoft.com/office/officeart/2005/8/layout/arrow2" loCatId="process" qsTypeId="urn:microsoft.com/office/officeart/2005/8/quickstyle/simple1" qsCatId="simple" csTypeId="urn:microsoft.com/office/officeart/2005/8/colors/accent1_2" csCatId="accent1" phldr="1"/>
      <dgm:spPr/>
    </dgm:pt>
    <dgm:pt modelId="{38132DEC-6EFD-48A9-97AE-0FBB8AAC8E7A}">
      <dgm:prSet phldrT="[Text]"/>
      <dgm:spPr/>
      <dgm:t>
        <a:bodyPr/>
        <a:lstStyle/>
        <a:p>
          <a:r>
            <a:rPr lang="en-US" b="1" dirty="0">
              <a:solidFill>
                <a:srgbClr val="000545"/>
              </a:solidFill>
              <a:latin typeface="Arial" panose="020B0604020202020204" pitchFamily="34" charset="0"/>
              <a:cs typeface="Arial" panose="020B0604020202020204" pitchFamily="34" charset="0"/>
            </a:rPr>
            <a:t>15y ago</a:t>
          </a:r>
          <a:r>
            <a:rPr lang="en-US" dirty="0">
              <a:solidFill>
                <a:srgbClr val="000545"/>
              </a:solidFill>
              <a:latin typeface="Arial" panose="020B0604020202020204" pitchFamily="34" charset="0"/>
              <a:cs typeface="Arial" panose="020B0604020202020204" pitchFamily="34" charset="0"/>
            </a:rPr>
            <a:t>: Making the case for palliative care</a:t>
          </a:r>
        </a:p>
      </dgm:t>
    </dgm:pt>
    <dgm:pt modelId="{7254F328-B420-4BD6-B8E8-2B7857D4C385}" type="parTrans" cxnId="{C6AC87EA-5409-4B95-9270-9BD432D34C14}">
      <dgm:prSet/>
      <dgm:spPr/>
      <dgm:t>
        <a:bodyPr/>
        <a:lstStyle/>
        <a:p>
          <a:endParaRPr lang="en-US">
            <a:latin typeface="Arial" panose="020B0604020202020204" pitchFamily="34" charset="0"/>
            <a:cs typeface="Arial" panose="020B0604020202020204" pitchFamily="34" charset="0"/>
          </a:endParaRPr>
        </a:p>
      </dgm:t>
    </dgm:pt>
    <dgm:pt modelId="{F35AE30E-93D9-406C-A191-5F683EC3FB00}" type="sibTrans" cxnId="{C6AC87EA-5409-4B95-9270-9BD432D34C14}">
      <dgm:prSet/>
      <dgm:spPr/>
      <dgm:t>
        <a:bodyPr/>
        <a:lstStyle/>
        <a:p>
          <a:endParaRPr lang="en-US">
            <a:latin typeface="Arial" panose="020B0604020202020204" pitchFamily="34" charset="0"/>
            <a:cs typeface="Arial" panose="020B0604020202020204" pitchFamily="34" charset="0"/>
          </a:endParaRPr>
        </a:p>
      </dgm:t>
    </dgm:pt>
    <dgm:pt modelId="{B47E5915-88E0-4274-A60F-8DD8E6198EB4}">
      <dgm:prSet phldrT="[Text]"/>
      <dgm:spPr/>
      <dgm:t>
        <a:bodyPr/>
        <a:lstStyle/>
        <a:p>
          <a:r>
            <a:rPr lang="en-US" b="1" dirty="0">
              <a:solidFill>
                <a:srgbClr val="000545"/>
              </a:solidFill>
              <a:latin typeface="Arial" panose="020B0604020202020204" pitchFamily="34" charset="0"/>
              <a:cs typeface="Arial" panose="020B0604020202020204" pitchFamily="34" charset="0"/>
            </a:rPr>
            <a:t>Now: </a:t>
          </a:r>
          <a:r>
            <a:rPr lang="en-US" b="0" dirty="0">
              <a:solidFill>
                <a:srgbClr val="000545"/>
              </a:solidFill>
              <a:latin typeface="Arial" panose="020B0604020202020204" pitchFamily="34" charset="0"/>
              <a:cs typeface="Arial" panose="020B0604020202020204" pitchFamily="34" charset="0"/>
            </a:rPr>
            <a:t>Sustainability and growth strategies</a:t>
          </a:r>
        </a:p>
      </dgm:t>
    </dgm:pt>
    <dgm:pt modelId="{E2B7C1A9-BC0D-4596-BFF6-83D34AA17F16}" type="parTrans" cxnId="{8FA2AA17-9DEC-43A4-9775-071ED84F407E}">
      <dgm:prSet/>
      <dgm:spPr/>
      <dgm:t>
        <a:bodyPr/>
        <a:lstStyle/>
        <a:p>
          <a:endParaRPr lang="en-US">
            <a:latin typeface="Arial" panose="020B0604020202020204" pitchFamily="34" charset="0"/>
            <a:cs typeface="Arial" panose="020B0604020202020204" pitchFamily="34" charset="0"/>
          </a:endParaRPr>
        </a:p>
      </dgm:t>
    </dgm:pt>
    <dgm:pt modelId="{8DA01189-BC09-43E3-999A-0E1C657E45C4}" type="sibTrans" cxnId="{8FA2AA17-9DEC-43A4-9775-071ED84F407E}">
      <dgm:prSet/>
      <dgm:spPr/>
      <dgm:t>
        <a:bodyPr/>
        <a:lstStyle/>
        <a:p>
          <a:endParaRPr lang="en-US">
            <a:latin typeface="Arial" panose="020B0604020202020204" pitchFamily="34" charset="0"/>
            <a:cs typeface="Arial" panose="020B0604020202020204" pitchFamily="34" charset="0"/>
          </a:endParaRPr>
        </a:p>
      </dgm:t>
    </dgm:pt>
    <dgm:pt modelId="{D3D49BFA-6470-456E-ABD9-95533609BEC6}">
      <dgm:prSet phldrT="[Text]"/>
      <dgm:spPr/>
      <dgm:t>
        <a:bodyPr/>
        <a:lstStyle/>
        <a:p>
          <a:r>
            <a:rPr lang="en-US" b="1" dirty="0">
              <a:solidFill>
                <a:srgbClr val="000545"/>
              </a:solidFill>
              <a:latin typeface="Arial" panose="020B0604020202020204" pitchFamily="34" charset="0"/>
              <a:cs typeface="Arial" panose="020B0604020202020204" pitchFamily="34" charset="0"/>
            </a:rPr>
            <a:t>Future: </a:t>
          </a:r>
          <a:r>
            <a:rPr lang="en-US" b="0" dirty="0">
              <a:solidFill>
                <a:srgbClr val="000545"/>
              </a:solidFill>
              <a:latin typeface="Arial" panose="020B0604020202020204" pitchFamily="34" charset="0"/>
              <a:cs typeface="Arial" panose="020B0604020202020204" pitchFamily="34" charset="0"/>
            </a:rPr>
            <a:t>Sustainability, consistency, accountability</a:t>
          </a:r>
          <a:endParaRPr lang="en-US" b="1" dirty="0">
            <a:solidFill>
              <a:srgbClr val="000545"/>
            </a:solidFill>
            <a:latin typeface="Arial" panose="020B0604020202020204" pitchFamily="34" charset="0"/>
            <a:cs typeface="Arial" panose="020B0604020202020204" pitchFamily="34" charset="0"/>
          </a:endParaRPr>
        </a:p>
      </dgm:t>
    </dgm:pt>
    <dgm:pt modelId="{95D5EF2F-2884-4B9A-9D0B-7954C67554F0}" type="parTrans" cxnId="{7A315D96-1B32-4D51-A572-B71FA40FDE1E}">
      <dgm:prSet/>
      <dgm:spPr/>
      <dgm:t>
        <a:bodyPr/>
        <a:lstStyle/>
        <a:p>
          <a:endParaRPr lang="en-US">
            <a:latin typeface="Arial" panose="020B0604020202020204" pitchFamily="34" charset="0"/>
            <a:cs typeface="Arial" panose="020B0604020202020204" pitchFamily="34" charset="0"/>
          </a:endParaRPr>
        </a:p>
      </dgm:t>
    </dgm:pt>
    <dgm:pt modelId="{01518E0F-4E95-4D47-A91A-BA12741D1A52}" type="sibTrans" cxnId="{7A315D96-1B32-4D51-A572-B71FA40FDE1E}">
      <dgm:prSet/>
      <dgm:spPr/>
      <dgm:t>
        <a:bodyPr/>
        <a:lstStyle/>
        <a:p>
          <a:endParaRPr lang="en-US">
            <a:latin typeface="Arial" panose="020B0604020202020204" pitchFamily="34" charset="0"/>
            <a:cs typeface="Arial" panose="020B0604020202020204" pitchFamily="34" charset="0"/>
          </a:endParaRPr>
        </a:p>
      </dgm:t>
    </dgm:pt>
    <dgm:pt modelId="{FC18C312-1629-426D-BAB4-54A8EECD7143}" type="pres">
      <dgm:prSet presAssocID="{ADE8456A-287B-4B51-8E4B-494D34374DA5}" presName="arrowDiagram" presStyleCnt="0">
        <dgm:presLayoutVars>
          <dgm:chMax val="5"/>
          <dgm:dir/>
          <dgm:resizeHandles val="exact"/>
        </dgm:presLayoutVars>
      </dgm:prSet>
      <dgm:spPr/>
    </dgm:pt>
    <dgm:pt modelId="{DA9CA721-75CC-4E3E-BD6D-D5506D5859B2}" type="pres">
      <dgm:prSet presAssocID="{ADE8456A-287B-4B51-8E4B-494D34374DA5}" presName="arrow" presStyleLbl="bgShp" presStyleIdx="0" presStyleCnt="1"/>
      <dgm:spPr/>
    </dgm:pt>
    <dgm:pt modelId="{4C64E74D-493D-4F91-A4F9-200D4D6C07F4}" type="pres">
      <dgm:prSet presAssocID="{ADE8456A-287B-4B51-8E4B-494D34374DA5}" presName="arrowDiagram3" presStyleCnt="0"/>
      <dgm:spPr/>
    </dgm:pt>
    <dgm:pt modelId="{054AF6C4-A442-4A96-A6E3-37F5DAA2494E}" type="pres">
      <dgm:prSet presAssocID="{38132DEC-6EFD-48A9-97AE-0FBB8AAC8E7A}" presName="bullet3a" presStyleLbl="node1" presStyleIdx="0" presStyleCnt="3"/>
      <dgm:spPr/>
    </dgm:pt>
    <dgm:pt modelId="{AE660E49-6508-4189-89F1-3F887B6D603D}" type="pres">
      <dgm:prSet presAssocID="{38132DEC-6EFD-48A9-97AE-0FBB8AAC8E7A}" presName="textBox3a" presStyleLbl="revTx" presStyleIdx="0" presStyleCnt="3" custScaleX="138867" custScaleY="93810" custLinFactNeighborX="16435" custLinFactNeighborY="24906">
        <dgm:presLayoutVars>
          <dgm:bulletEnabled val="1"/>
        </dgm:presLayoutVars>
      </dgm:prSet>
      <dgm:spPr/>
    </dgm:pt>
    <dgm:pt modelId="{03EA1A12-0252-4D10-8DC5-EA904F51CEC5}" type="pres">
      <dgm:prSet presAssocID="{B47E5915-88E0-4274-A60F-8DD8E6198EB4}" presName="bullet3b" presStyleLbl="node1" presStyleIdx="1" presStyleCnt="3"/>
      <dgm:spPr/>
    </dgm:pt>
    <dgm:pt modelId="{80D1A7DE-63B2-42A8-BDA8-B2DF318C371B}" type="pres">
      <dgm:prSet presAssocID="{B47E5915-88E0-4274-A60F-8DD8E6198EB4}" presName="textBox3b" presStyleLbl="revTx" presStyleIdx="1" presStyleCnt="3">
        <dgm:presLayoutVars>
          <dgm:bulletEnabled val="1"/>
        </dgm:presLayoutVars>
      </dgm:prSet>
      <dgm:spPr/>
    </dgm:pt>
    <dgm:pt modelId="{B7433D88-871F-4193-BC2C-815F70599D6D}" type="pres">
      <dgm:prSet presAssocID="{D3D49BFA-6470-456E-ABD9-95533609BEC6}" presName="bullet3c" presStyleLbl="node1" presStyleIdx="2" presStyleCnt="3"/>
      <dgm:spPr/>
    </dgm:pt>
    <dgm:pt modelId="{88F03B17-2B2B-44B9-87CF-6391FA197380}" type="pres">
      <dgm:prSet presAssocID="{D3D49BFA-6470-456E-ABD9-95533609BEC6}" presName="textBox3c" presStyleLbl="revTx" presStyleIdx="2" presStyleCnt="3">
        <dgm:presLayoutVars>
          <dgm:bulletEnabled val="1"/>
        </dgm:presLayoutVars>
      </dgm:prSet>
      <dgm:spPr/>
    </dgm:pt>
  </dgm:ptLst>
  <dgm:cxnLst>
    <dgm:cxn modelId="{8FA2AA17-9DEC-43A4-9775-071ED84F407E}" srcId="{ADE8456A-287B-4B51-8E4B-494D34374DA5}" destId="{B47E5915-88E0-4274-A60F-8DD8E6198EB4}" srcOrd="1" destOrd="0" parTransId="{E2B7C1A9-BC0D-4596-BFF6-83D34AA17F16}" sibTransId="{8DA01189-BC09-43E3-999A-0E1C657E45C4}"/>
    <dgm:cxn modelId="{870E5D1B-12C0-46CD-9B46-116840F74A67}" type="presOf" srcId="{D3D49BFA-6470-456E-ABD9-95533609BEC6}" destId="{88F03B17-2B2B-44B9-87CF-6391FA197380}" srcOrd="0" destOrd="0" presId="urn:microsoft.com/office/officeart/2005/8/layout/arrow2"/>
    <dgm:cxn modelId="{026E9325-2A88-471B-BA42-1C28F1F6E3C1}" type="presOf" srcId="{ADE8456A-287B-4B51-8E4B-494D34374DA5}" destId="{FC18C312-1629-426D-BAB4-54A8EECD7143}" srcOrd="0" destOrd="0" presId="urn:microsoft.com/office/officeart/2005/8/layout/arrow2"/>
    <dgm:cxn modelId="{E403213E-CE4D-4360-A73E-AF3B74CF554B}" type="presOf" srcId="{B47E5915-88E0-4274-A60F-8DD8E6198EB4}" destId="{80D1A7DE-63B2-42A8-BDA8-B2DF318C371B}" srcOrd="0" destOrd="0" presId="urn:microsoft.com/office/officeart/2005/8/layout/arrow2"/>
    <dgm:cxn modelId="{E5EA7866-06F9-44D2-AF62-49D37EBEF013}" type="presOf" srcId="{38132DEC-6EFD-48A9-97AE-0FBB8AAC8E7A}" destId="{AE660E49-6508-4189-89F1-3F887B6D603D}" srcOrd="0" destOrd="0" presId="urn:microsoft.com/office/officeart/2005/8/layout/arrow2"/>
    <dgm:cxn modelId="{7A315D96-1B32-4D51-A572-B71FA40FDE1E}" srcId="{ADE8456A-287B-4B51-8E4B-494D34374DA5}" destId="{D3D49BFA-6470-456E-ABD9-95533609BEC6}" srcOrd="2" destOrd="0" parTransId="{95D5EF2F-2884-4B9A-9D0B-7954C67554F0}" sibTransId="{01518E0F-4E95-4D47-A91A-BA12741D1A52}"/>
    <dgm:cxn modelId="{C6AC87EA-5409-4B95-9270-9BD432D34C14}" srcId="{ADE8456A-287B-4B51-8E4B-494D34374DA5}" destId="{38132DEC-6EFD-48A9-97AE-0FBB8AAC8E7A}" srcOrd="0" destOrd="0" parTransId="{7254F328-B420-4BD6-B8E8-2B7857D4C385}" sibTransId="{F35AE30E-93D9-406C-A191-5F683EC3FB00}"/>
    <dgm:cxn modelId="{E7B8D8DB-EE12-4E12-B9F1-296E692ABF69}" type="presParOf" srcId="{FC18C312-1629-426D-BAB4-54A8EECD7143}" destId="{DA9CA721-75CC-4E3E-BD6D-D5506D5859B2}" srcOrd="0" destOrd="0" presId="urn:microsoft.com/office/officeart/2005/8/layout/arrow2"/>
    <dgm:cxn modelId="{7E149670-EA05-429D-81AC-48883253AA1F}" type="presParOf" srcId="{FC18C312-1629-426D-BAB4-54A8EECD7143}" destId="{4C64E74D-493D-4F91-A4F9-200D4D6C07F4}" srcOrd="1" destOrd="0" presId="urn:microsoft.com/office/officeart/2005/8/layout/arrow2"/>
    <dgm:cxn modelId="{C32C843E-E644-472C-A5B8-2E1A73FFBFCB}" type="presParOf" srcId="{4C64E74D-493D-4F91-A4F9-200D4D6C07F4}" destId="{054AF6C4-A442-4A96-A6E3-37F5DAA2494E}" srcOrd="0" destOrd="0" presId="urn:microsoft.com/office/officeart/2005/8/layout/arrow2"/>
    <dgm:cxn modelId="{B07972A5-BBA3-451C-82D9-507DD2612032}" type="presParOf" srcId="{4C64E74D-493D-4F91-A4F9-200D4D6C07F4}" destId="{AE660E49-6508-4189-89F1-3F887B6D603D}" srcOrd="1" destOrd="0" presId="urn:microsoft.com/office/officeart/2005/8/layout/arrow2"/>
    <dgm:cxn modelId="{F6AD74EA-0413-497D-9D47-BDED6C60ACF4}" type="presParOf" srcId="{4C64E74D-493D-4F91-A4F9-200D4D6C07F4}" destId="{03EA1A12-0252-4D10-8DC5-EA904F51CEC5}" srcOrd="2" destOrd="0" presId="urn:microsoft.com/office/officeart/2005/8/layout/arrow2"/>
    <dgm:cxn modelId="{97ECCA2D-E10A-4BCE-AEF4-3538568B4DA8}" type="presParOf" srcId="{4C64E74D-493D-4F91-A4F9-200D4D6C07F4}" destId="{80D1A7DE-63B2-42A8-BDA8-B2DF318C371B}" srcOrd="3" destOrd="0" presId="urn:microsoft.com/office/officeart/2005/8/layout/arrow2"/>
    <dgm:cxn modelId="{5F26D6B0-4E78-4458-BD65-09A5979D8E0D}" type="presParOf" srcId="{4C64E74D-493D-4F91-A4F9-200D4D6C07F4}" destId="{B7433D88-871F-4193-BC2C-815F70599D6D}" srcOrd="4" destOrd="0" presId="urn:microsoft.com/office/officeart/2005/8/layout/arrow2"/>
    <dgm:cxn modelId="{A05CBF28-6DA4-4979-AF0A-19631A86EE27}" type="presParOf" srcId="{4C64E74D-493D-4F91-A4F9-200D4D6C07F4}" destId="{88F03B17-2B2B-44B9-87CF-6391FA19738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E8456A-287B-4B51-8E4B-494D34374DA5}" type="doc">
      <dgm:prSet loTypeId="urn:microsoft.com/office/officeart/2005/8/layout/arrow2" loCatId="process" qsTypeId="urn:microsoft.com/office/officeart/2005/8/quickstyle/simple1" qsCatId="simple" csTypeId="urn:microsoft.com/office/officeart/2005/8/colors/accent1_2" csCatId="accent1" phldr="1"/>
      <dgm:spPr/>
    </dgm:pt>
    <dgm:pt modelId="{38132DEC-6EFD-48A9-97AE-0FBB8AAC8E7A}">
      <dgm:prSet phldrT="[Text]"/>
      <dgm:spPr/>
      <dgm:t>
        <a:bodyPr/>
        <a:lstStyle/>
        <a:p>
          <a:r>
            <a:rPr lang="en-US" b="1" dirty="0">
              <a:solidFill>
                <a:srgbClr val="000545"/>
              </a:solidFill>
              <a:latin typeface="Arial" panose="020B0604020202020204" pitchFamily="34" charset="0"/>
              <a:cs typeface="Arial" panose="020B0604020202020204" pitchFamily="34" charset="0"/>
            </a:rPr>
            <a:t>15y ago</a:t>
          </a:r>
          <a:r>
            <a:rPr lang="en-US" dirty="0">
              <a:solidFill>
                <a:srgbClr val="000545"/>
              </a:solidFill>
              <a:latin typeface="Arial" panose="020B0604020202020204" pitchFamily="34" charset="0"/>
              <a:cs typeface="Arial" panose="020B0604020202020204" pitchFamily="34" charset="0"/>
            </a:rPr>
            <a:t>: Making the case for palliative care</a:t>
          </a:r>
        </a:p>
      </dgm:t>
    </dgm:pt>
    <dgm:pt modelId="{7254F328-B420-4BD6-B8E8-2B7857D4C385}" type="parTrans" cxnId="{C6AC87EA-5409-4B95-9270-9BD432D34C14}">
      <dgm:prSet/>
      <dgm:spPr/>
      <dgm:t>
        <a:bodyPr/>
        <a:lstStyle/>
        <a:p>
          <a:endParaRPr lang="en-US">
            <a:latin typeface="Arial" panose="020B0604020202020204" pitchFamily="34" charset="0"/>
            <a:cs typeface="Arial" panose="020B0604020202020204" pitchFamily="34" charset="0"/>
          </a:endParaRPr>
        </a:p>
      </dgm:t>
    </dgm:pt>
    <dgm:pt modelId="{F35AE30E-93D9-406C-A191-5F683EC3FB00}" type="sibTrans" cxnId="{C6AC87EA-5409-4B95-9270-9BD432D34C14}">
      <dgm:prSet/>
      <dgm:spPr/>
      <dgm:t>
        <a:bodyPr/>
        <a:lstStyle/>
        <a:p>
          <a:endParaRPr lang="en-US">
            <a:latin typeface="Arial" panose="020B0604020202020204" pitchFamily="34" charset="0"/>
            <a:cs typeface="Arial" panose="020B0604020202020204" pitchFamily="34" charset="0"/>
          </a:endParaRPr>
        </a:p>
      </dgm:t>
    </dgm:pt>
    <dgm:pt modelId="{B47E5915-88E0-4274-A60F-8DD8E6198EB4}">
      <dgm:prSet phldrT="[Text]"/>
      <dgm:spPr/>
      <dgm:t>
        <a:bodyPr/>
        <a:lstStyle/>
        <a:p>
          <a:r>
            <a:rPr lang="en-US" b="1" dirty="0">
              <a:solidFill>
                <a:srgbClr val="000545"/>
              </a:solidFill>
              <a:latin typeface="Arial" panose="020B0604020202020204" pitchFamily="34" charset="0"/>
              <a:cs typeface="Arial" panose="020B0604020202020204" pitchFamily="34" charset="0"/>
            </a:rPr>
            <a:t>Now: </a:t>
          </a:r>
          <a:r>
            <a:rPr lang="en-US" b="0" dirty="0">
              <a:solidFill>
                <a:srgbClr val="000545"/>
              </a:solidFill>
              <a:latin typeface="Arial" panose="020B0604020202020204" pitchFamily="34" charset="0"/>
              <a:cs typeface="Arial" panose="020B0604020202020204" pitchFamily="34" charset="0"/>
            </a:rPr>
            <a:t>Sustainability and growth strategies</a:t>
          </a:r>
        </a:p>
      </dgm:t>
    </dgm:pt>
    <dgm:pt modelId="{E2B7C1A9-BC0D-4596-BFF6-83D34AA17F16}" type="parTrans" cxnId="{8FA2AA17-9DEC-43A4-9775-071ED84F407E}">
      <dgm:prSet/>
      <dgm:spPr/>
      <dgm:t>
        <a:bodyPr/>
        <a:lstStyle/>
        <a:p>
          <a:endParaRPr lang="en-US">
            <a:latin typeface="Arial" panose="020B0604020202020204" pitchFamily="34" charset="0"/>
            <a:cs typeface="Arial" panose="020B0604020202020204" pitchFamily="34" charset="0"/>
          </a:endParaRPr>
        </a:p>
      </dgm:t>
    </dgm:pt>
    <dgm:pt modelId="{8DA01189-BC09-43E3-999A-0E1C657E45C4}" type="sibTrans" cxnId="{8FA2AA17-9DEC-43A4-9775-071ED84F407E}">
      <dgm:prSet/>
      <dgm:spPr/>
      <dgm:t>
        <a:bodyPr/>
        <a:lstStyle/>
        <a:p>
          <a:endParaRPr lang="en-US">
            <a:latin typeface="Arial" panose="020B0604020202020204" pitchFamily="34" charset="0"/>
            <a:cs typeface="Arial" panose="020B0604020202020204" pitchFamily="34" charset="0"/>
          </a:endParaRPr>
        </a:p>
      </dgm:t>
    </dgm:pt>
    <dgm:pt modelId="{D3D49BFA-6470-456E-ABD9-95533609BEC6}">
      <dgm:prSet phldrT="[Text]"/>
      <dgm:spPr/>
      <dgm:t>
        <a:bodyPr/>
        <a:lstStyle/>
        <a:p>
          <a:r>
            <a:rPr lang="en-US" b="1" dirty="0">
              <a:solidFill>
                <a:srgbClr val="000545"/>
              </a:solidFill>
              <a:latin typeface="Arial" panose="020B0604020202020204" pitchFamily="34" charset="0"/>
              <a:cs typeface="Arial" panose="020B0604020202020204" pitchFamily="34" charset="0"/>
            </a:rPr>
            <a:t>Future: </a:t>
          </a:r>
          <a:r>
            <a:rPr lang="en-US" b="0" dirty="0">
              <a:solidFill>
                <a:srgbClr val="000545"/>
              </a:solidFill>
              <a:latin typeface="Arial" panose="020B0604020202020204" pitchFamily="34" charset="0"/>
              <a:cs typeface="Arial" panose="020B0604020202020204" pitchFamily="34" charset="0"/>
            </a:rPr>
            <a:t>Sustainability, consistency, accountability</a:t>
          </a:r>
          <a:endParaRPr lang="en-US" b="1" dirty="0">
            <a:solidFill>
              <a:srgbClr val="000545"/>
            </a:solidFill>
            <a:latin typeface="Arial" panose="020B0604020202020204" pitchFamily="34" charset="0"/>
            <a:cs typeface="Arial" panose="020B0604020202020204" pitchFamily="34" charset="0"/>
          </a:endParaRPr>
        </a:p>
      </dgm:t>
    </dgm:pt>
    <dgm:pt modelId="{95D5EF2F-2884-4B9A-9D0B-7954C67554F0}" type="parTrans" cxnId="{7A315D96-1B32-4D51-A572-B71FA40FDE1E}">
      <dgm:prSet/>
      <dgm:spPr/>
      <dgm:t>
        <a:bodyPr/>
        <a:lstStyle/>
        <a:p>
          <a:endParaRPr lang="en-US">
            <a:latin typeface="Arial" panose="020B0604020202020204" pitchFamily="34" charset="0"/>
            <a:cs typeface="Arial" panose="020B0604020202020204" pitchFamily="34" charset="0"/>
          </a:endParaRPr>
        </a:p>
      </dgm:t>
    </dgm:pt>
    <dgm:pt modelId="{01518E0F-4E95-4D47-A91A-BA12741D1A52}" type="sibTrans" cxnId="{7A315D96-1B32-4D51-A572-B71FA40FDE1E}">
      <dgm:prSet/>
      <dgm:spPr/>
      <dgm:t>
        <a:bodyPr/>
        <a:lstStyle/>
        <a:p>
          <a:endParaRPr lang="en-US">
            <a:latin typeface="Arial" panose="020B0604020202020204" pitchFamily="34" charset="0"/>
            <a:cs typeface="Arial" panose="020B0604020202020204" pitchFamily="34" charset="0"/>
          </a:endParaRPr>
        </a:p>
      </dgm:t>
    </dgm:pt>
    <dgm:pt modelId="{FC18C312-1629-426D-BAB4-54A8EECD7143}" type="pres">
      <dgm:prSet presAssocID="{ADE8456A-287B-4B51-8E4B-494D34374DA5}" presName="arrowDiagram" presStyleCnt="0">
        <dgm:presLayoutVars>
          <dgm:chMax val="5"/>
          <dgm:dir/>
          <dgm:resizeHandles val="exact"/>
        </dgm:presLayoutVars>
      </dgm:prSet>
      <dgm:spPr/>
    </dgm:pt>
    <dgm:pt modelId="{DA9CA721-75CC-4E3E-BD6D-D5506D5859B2}" type="pres">
      <dgm:prSet presAssocID="{ADE8456A-287B-4B51-8E4B-494D34374DA5}" presName="arrow" presStyleLbl="bgShp" presStyleIdx="0" presStyleCnt="1"/>
      <dgm:spPr/>
    </dgm:pt>
    <dgm:pt modelId="{4C64E74D-493D-4F91-A4F9-200D4D6C07F4}" type="pres">
      <dgm:prSet presAssocID="{ADE8456A-287B-4B51-8E4B-494D34374DA5}" presName="arrowDiagram3" presStyleCnt="0"/>
      <dgm:spPr/>
    </dgm:pt>
    <dgm:pt modelId="{054AF6C4-A442-4A96-A6E3-37F5DAA2494E}" type="pres">
      <dgm:prSet presAssocID="{38132DEC-6EFD-48A9-97AE-0FBB8AAC8E7A}" presName="bullet3a" presStyleLbl="node1" presStyleIdx="0" presStyleCnt="3"/>
      <dgm:spPr/>
    </dgm:pt>
    <dgm:pt modelId="{AE660E49-6508-4189-89F1-3F887B6D603D}" type="pres">
      <dgm:prSet presAssocID="{38132DEC-6EFD-48A9-97AE-0FBB8AAC8E7A}" presName="textBox3a" presStyleLbl="revTx" presStyleIdx="0" presStyleCnt="3" custScaleX="138867" custScaleY="93810" custLinFactNeighborX="16435" custLinFactNeighborY="24906">
        <dgm:presLayoutVars>
          <dgm:bulletEnabled val="1"/>
        </dgm:presLayoutVars>
      </dgm:prSet>
      <dgm:spPr/>
    </dgm:pt>
    <dgm:pt modelId="{03EA1A12-0252-4D10-8DC5-EA904F51CEC5}" type="pres">
      <dgm:prSet presAssocID="{B47E5915-88E0-4274-A60F-8DD8E6198EB4}" presName="bullet3b" presStyleLbl="node1" presStyleIdx="1" presStyleCnt="3"/>
      <dgm:spPr/>
    </dgm:pt>
    <dgm:pt modelId="{80D1A7DE-63B2-42A8-BDA8-B2DF318C371B}" type="pres">
      <dgm:prSet presAssocID="{B47E5915-88E0-4274-A60F-8DD8E6198EB4}" presName="textBox3b" presStyleLbl="revTx" presStyleIdx="1" presStyleCnt="3">
        <dgm:presLayoutVars>
          <dgm:bulletEnabled val="1"/>
        </dgm:presLayoutVars>
      </dgm:prSet>
      <dgm:spPr/>
    </dgm:pt>
    <dgm:pt modelId="{B7433D88-871F-4193-BC2C-815F70599D6D}" type="pres">
      <dgm:prSet presAssocID="{D3D49BFA-6470-456E-ABD9-95533609BEC6}" presName="bullet3c" presStyleLbl="node1" presStyleIdx="2" presStyleCnt="3"/>
      <dgm:spPr/>
    </dgm:pt>
    <dgm:pt modelId="{88F03B17-2B2B-44B9-87CF-6391FA197380}" type="pres">
      <dgm:prSet presAssocID="{D3D49BFA-6470-456E-ABD9-95533609BEC6}" presName="textBox3c" presStyleLbl="revTx" presStyleIdx="2" presStyleCnt="3">
        <dgm:presLayoutVars>
          <dgm:bulletEnabled val="1"/>
        </dgm:presLayoutVars>
      </dgm:prSet>
      <dgm:spPr/>
    </dgm:pt>
  </dgm:ptLst>
  <dgm:cxnLst>
    <dgm:cxn modelId="{8FA2AA17-9DEC-43A4-9775-071ED84F407E}" srcId="{ADE8456A-287B-4B51-8E4B-494D34374DA5}" destId="{B47E5915-88E0-4274-A60F-8DD8E6198EB4}" srcOrd="1" destOrd="0" parTransId="{E2B7C1A9-BC0D-4596-BFF6-83D34AA17F16}" sibTransId="{8DA01189-BC09-43E3-999A-0E1C657E45C4}"/>
    <dgm:cxn modelId="{870E5D1B-12C0-46CD-9B46-116840F74A67}" type="presOf" srcId="{D3D49BFA-6470-456E-ABD9-95533609BEC6}" destId="{88F03B17-2B2B-44B9-87CF-6391FA197380}" srcOrd="0" destOrd="0" presId="urn:microsoft.com/office/officeart/2005/8/layout/arrow2"/>
    <dgm:cxn modelId="{026E9325-2A88-471B-BA42-1C28F1F6E3C1}" type="presOf" srcId="{ADE8456A-287B-4B51-8E4B-494D34374DA5}" destId="{FC18C312-1629-426D-BAB4-54A8EECD7143}" srcOrd="0" destOrd="0" presId="urn:microsoft.com/office/officeart/2005/8/layout/arrow2"/>
    <dgm:cxn modelId="{E403213E-CE4D-4360-A73E-AF3B74CF554B}" type="presOf" srcId="{B47E5915-88E0-4274-A60F-8DD8E6198EB4}" destId="{80D1A7DE-63B2-42A8-BDA8-B2DF318C371B}" srcOrd="0" destOrd="0" presId="urn:microsoft.com/office/officeart/2005/8/layout/arrow2"/>
    <dgm:cxn modelId="{E5EA7866-06F9-44D2-AF62-49D37EBEF013}" type="presOf" srcId="{38132DEC-6EFD-48A9-97AE-0FBB8AAC8E7A}" destId="{AE660E49-6508-4189-89F1-3F887B6D603D}" srcOrd="0" destOrd="0" presId="urn:microsoft.com/office/officeart/2005/8/layout/arrow2"/>
    <dgm:cxn modelId="{7A315D96-1B32-4D51-A572-B71FA40FDE1E}" srcId="{ADE8456A-287B-4B51-8E4B-494D34374DA5}" destId="{D3D49BFA-6470-456E-ABD9-95533609BEC6}" srcOrd="2" destOrd="0" parTransId="{95D5EF2F-2884-4B9A-9D0B-7954C67554F0}" sibTransId="{01518E0F-4E95-4D47-A91A-BA12741D1A52}"/>
    <dgm:cxn modelId="{C6AC87EA-5409-4B95-9270-9BD432D34C14}" srcId="{ADE8456A-287B-4B51-8E4B-494D34374DA5}" destId="{38132DEC-6EFD-48A9-97AE-0FBB8AAC8E7A}" srcOrd="0" destOrd="0" parTransId="{7254F328-B420-4BD6-B8E8-2B7857D4C385}" sibTransId="{F35AE30E-93D9-406C-A191-5F683EC3FB00}"/>
    <dgm:cxn modelId="{E7B8D8DB-EE12-4E12-B9F1-296E692ABF69}" type="presParOf" srcId="{FC18C312-1629-426D-BAB4-54A8EECD7143}" destId="{DA9CA721-75CC-4E3E-BD6D-D5506D5859B2}" srcOrd="0" destOrd="0" presId="urn:microsoft.com/office/officeart/2005/8/layout/arrow2"/>
    <dgm:cxn modelId="{7E149670-EA05-429D-81AC-48883253AA1F}" type="presParOf" srcId="{FC18C312-1629-426D-BAB4-54A8EECD7143}" destId="{4C64E74D-493D-4F91-A4F9-200D4D6C07F4}" srcOrd="1" destOrd="0" presId="urn:microsoft.com/office/officeart/2005/8/layout/arrow2"/>
    <dgm:cxn modelId="{C32C843E-E644-472C-A5B8-2E1A73FFBFCB}" type="presParOf" srcId="{4C64E74D-493D-4F91-A4F9-200D4D6C07F4}" destId="{054AF6C4-A442-4A96-A6E3-37F5DAA2494E}" srcOrd="0" destOrd="0" presId="urn:microsoft.com/office/officeart/2005/8/layout/arrow2"/>
    <dgm:cxn modelId="{B07972A5-BBA3-451C-82D9-507DD2612032}" type="presParOf" srcId="{4C64E74D-493D-4F91-A4F9-200D4D6C07F4}" destId="{AE660E49-6508-4189-89F1-3F887B6D603D}" srcOrd="1" destOrd="0" presId="urn:microsoft.com/office/officeart/2005/8/layout/arrow2"/>
    <dgm:cxn modelId="{F6AD74EA-0413-497D-9D47-BDED6C60ACF4}" type="presParOf" srcId="{4C64E74D-493D-4F91-A4F9-200D4D6C07F4}" destId="{03EA1A12-0252-4D10-8DC5-EA904F51CEC5}" srcOrd="2" destOrd="0" presId="urn:microsoft.com/office/officeart/2005/8/layout/arrow2"/>
    <dgm:cxn modelId="{97ECCA2D-E10A-4BCE-AEF4-3538568B4DA8}" type="presParOf" srcId="{4C64E74D-493D-4F91-A4F9-200D4D6C07F4}" destId="{80D1A7DE-63B2-42A8-BDA8-B2DF318C371B}" srcOrd="3" destOrd="0" presId="urn:microsoft.com/office/officeart/2005/8/layout/arrow2"/>
    <dgm:cxn modelId="{5F26D6B0-4E78-4458-BD65-09A5979D8E0D}" type="presParOf" srcId="{4C64E74D-493D-4F91-A4F9-200D4D6C07F4}" destId="{B7433D88-871F-4193-BC2C-815F70599D6D}" srcOrd="4" destOrd="0" presId="urn:microsoft.com/office/officeart/2005/8/layout/arrow2"/>
    <dgm:cxn modelId="{A05CBF28-6DA4-4979-AF0A-19631A86EE27}" type="presParOf" srcId="{4C64E74D-493D-4F91-A4F9-200D4D6C07F4}" destId="{88F03B17-2B2B-44B9-87CF-6391FA19738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A721-75CC-4E3E-BD6D-D5506D5859B2}">
      <dsp:nvSpPr>
        <dsp:cNvPr id="0" name=""/>
        <dsp:cNvSpPr/>
      </dsp:nvSpPr>
      <dsp:spPr>
        <a:xfrm>
          <a:off x="0" y="220201"/>
          <a:ext cx="9560232" cy="597514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AF6C4-A442-4A96-A6E3-37F5DAA2494E}">
      <dsp:nvSpPr>
        <dsp:cNvPr id="0" name=""/>
        <dsp:cNvSpPr/>
      </dsp:nvSpPr>
      <dsp:spPr>
        <a:xfrm>
          <a:off x="1214149" y="4344246"/>
          <a:ext cx="248566" cy="2485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60E49-6508-4189-89F1-3F887B6D603D}">
      <dsp:nvSpPr>
        <dsp:cNvPr id="0" name=""/>
        <dsp:cNvSpPr/>
      </dsp:nvSpPr>
      <dsp:spPr>
        <a:xfrm>
          <a:off x="1271639" y="4795621"/>
          <a:ext cx="3093309" cy="1619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10" tIns="0" rIns="0" bIns="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rgbClr val="000545"/>
              </a:solidFill>
              <a:latin typeface="Arial" panose="020B0604020202020204" pitchFamily="34" charset="0"/>
              <a:cs typeface="Arial" panose="020B0604020202020204" pitchFamily="34" charset="0"/>
            </a:rPr>
            <a:t>15y ago</a:t>
          </a:r>
          <a:r>
            <a:rPr lang="en-US" sz="2500" kern="1200" dirty="0">
              <a:solidFill>
                <a:srgbClr val="000545"/>
              </a:solidFill>
              <a:latin typeface="Arial" panose="020B0604020202020204" pitchFamily="34" charset="0"/>
              <a:cs typeface="Arial" panose="020B0604020202020204" pitchFamily="34" charset="0"/>
            </a:rPr>
            <a:t>: Making the case for palliative care</a:t>
          </a:r>
        </a:p>
      </dsp:txBody>
      <dsp:txXfrm>
        <a:off x="1271639" y="4795621"/>
        <a:ext cx="3093309" cy="1619926"/>
      </dsp:txXfrm>
    </dsp:sp>
    <dsp:sp modelId="{03EA1A12-0252-4D10-8DC5-EA904F51CEC5}">
      <dsp:nvSpPr>
        <dsp:cNvPr id="0" name=""/>
        <dsp:cNvSpPr/>
      </dsp:nvSpPr>
      <dsp:spPr>
        <a:xfrm>
          <a:off x="3408222" y="2720202"/>
          <a:ext cx="449330" cy="4493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1A7DE-63B2-42A8-BDA8-B2DF318C371B}">
      <dsp:nvSpPr>
        <dsp:cNvPr id="0" name=""/>
        <dsp:cNvSpPr/>
      </dsp:nvSpPr>
      <dsp:spPr>
        <a:xfrm>
          <a:off x="3632888" y="2944867"/>
          <a:ext cx="2294455" cy="3250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091" tIns="0" rIns="0" bIns="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rgbClr val="000545"/>
              </a:solidFill>
              <a:latin typeface="Arial" panose="020B0604020202020204" pitchFamily="34" charset="0"/>
              <a:cs typeface="Arial" panose="020B0604020202020204" pitchFamily="34" charset="0"/>
            </a:rPr>
            <a:t>Now: </a:t>
          </a:r>
          <a:r>
            <a:rPr lang="en-US" sz="2500" b="0" kern="1200" dirty="0">
              <a:solidFill>
                <a:srgbClr val="000545"/>
              </a:solidFill>
              <a:latin typeface="Arial" panose="020B0604020202020204" pitchFamily="34" charset="0"/>
              <a:cs typeface="Arial" panose="020B0604020202020204" pitchFamily="34" charset="0"/>
            </a:rPr>
            <a:t>Sustainability and growth strategies</a:t>
          </a:r>
        </a:p>
      </dsp:txBody>
      <dsp:txXfrm>
        <a:off x="3632888" y="2944867"/>
        <a:ext cx="2294455" cy="3250478"/>
      </dsp:txXfrm>
    </dsp:sp>
    <dsp:sp modelId="{B7433D88-871F-4193-BC2C-815F70599D6D}">
      <dsp:nvSpPr>
        <dsp:cNvPr id="0" name=""/>
        <dsp:cNvSpPr/>
      </dsp:nvSpPr>
      <dsp:spPr>
        <a:xfrm>
          <a:off x="6046846" y="1731913"/>
          <a:ext cx="621415" cy="6214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F03B17-2B2B-44B9-87CF-6391FA197380}">
      <dsp:nvSpPr>
        <dsp:cNvPr id="0" name=""/>
        <dsp:cNvSpPr/>
      </dsp:nvSpPr>
      <dsp:spPr>
        <a:xfrm>
          <a:off x="6357554" y="2042620"/>
          <a:ext cx="2294455" cy="4152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275" tIns="0" rIns="0" bIns="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rgbClr val="000545"/>
              </a:solidFill>
              <a:latin typeface="Arial" panose="020B0604020202020204" pitchFamily="34" charset="0"/>
              <a:cs typeface="Arial" panose="020B0604020202020204" pitchFamily="34" charset="0"/>
            </a:rPr>
            <a:t>Future: </a:t>
          </a:r>
          <a:r>
            <a:rPr lang="en-US" sz="2500" b="0" kern="1200" dirty="0">
              <a:solidFill>
                <a:srgbClr val="000545"/>
              </a:solidFill>
              <a:latin typeface="Arial" panose="020B0604020202020204" pitchFamily="34" charset="0"/>
              <a:cs typeface="Arial" panose="020B0604020202020204" pitchFamily="34" charset="0"/>
            </a:rPr>
            <a:t>Sustainability, consistency, accountability</a:t>
          </a:r>
          <a:endParaRPr lang="en-US" sz="2500" b="1" kern="1200" dirty="0">
            <a:solidFill>
              <a:srgbClr val="000545"/>
            </a:solidFill>
            <a:latin typeface="Arial" panose="020B0604020202020204" pitchFamily="34" charset="0"/>
            <a:cs typeface="Arial" panose="020B0604020202020204" pitchFamily="34" charset="0"/>
          </a:endParaRPr>
        </a:p>
      </dsp:txBody>
      <dsp:txXfrm>
        <a:off x="6357554" y="2042620"/>
        <a:ext cx="2294455" cy="4152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A721-75CC-4E3E-BD6D-D5506D5859B2}">
      <dsp:nvSpPr>
        <dsp:cNvPr id="0" name=""/>
        <dsp:cNvSpPr/>
      </dsp:nvSpPr>
      <dsp:spPr>
        <a:xfrm>
          <a:off x="0" y="220201"/>
          <a:ext cx="9560232" cy="597514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AF6C4-A442-4A96-A6E3-37F5DAA2494E}">
      <dsp:nvSpPr>
        <dsp:cNvPr id="0" name=""/>
        <dsp:cNvSpPr/>
      </dsp:nvSpPr>
      <dsp:spPr>
        <a:xfrm>
          <a:off x="1214149" y="4344246"/>
          <a:ext cx="248566" cy="2485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60E49-6508-4189-89F1-3F887B6D603D}">
      <dsp:nvSpPr>
        <dsp:cNvPr id="0" name=""/>
        <dsp:cNvSpPr/>
      </dsp:nvSpPr>
      <dsp:spPr>
        <a:xfrm>
          <a:off x="1271639" y="4795621"/>
          <a:ext cx="3093309" cy="1619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10" tIns="0" rIns="0" bIns="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rgbClr val="000545"/>
              </a:solidFill>
              <a:latin typeface="Arial" panose="020B0604020202020204" pitchFamily="34" charset="0"/>
              <a:cs typeface="Arial" panose="020B0604020202020204" pitchFamily="34" charset="0"/>
            </a:rPr>
            <a:t>15y ago</a:t>
          </a:r>
          <a:r>
            <a:rPr lang="en-US" sz="2500" kern="1200" dirty="0">
              <a:solidFill>
                <a:srgbClr val="000545"/>
              </a:solidFill>
              <a:latin typeface="Arial" panose="020B0604020202020204" pitchFamily="34" charset="0"/>
              <a:cs typeface="Arial" panose="020B0604020202020204" pitchFamily="34" charset="0"/>
            </a:rPr>
            <a:t>: Making the case for palliative care</a:t>
          </a:r>
        </a:p>
      </dsp:txBody>
      <dsp:txXfrm>
        <a:off x="1271639" y="4795621"/>
        <a:ext cx="3093309" cy="1619926"/>
      </dsp:txXfrm>
    </dsp:sp>
    <dsp:sp modelId="{03EA1A12-0252-4D10-8DC5-EA904F51CEC5}">
      <dsp:nvSpPr>
        <dsp:cNvPr id="0" name=""/>
        <dsp:cNvSpPr/>
      </dsp:nvSpPr>
      <dsp:spPr>
        <a:xfrm>
          <a:off x="3408222" y="2720202"/>
          <a:ext cx="449330" cy="4493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1A7DE-63B2-42A8-BDA8-B2DF318C371B}">
      <dsp:nvSpPr>
        <dsp:cNvPr id="0" name=""/>
        <dsp:cNvSpPr/>
      </dsp:nvSpPr>
      <dsp:spPr>
        <a:xfrm>
          <a:off x="3632888" y="2944867"/>
          <a:ext cx="2294455" cy="3250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091" tIns="0" rIns="0" bIns="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rgbClr val="000545"/>
              </a:solidFill>
              <a:latin typeface="Arial" panose="020B0604020202020204" pitchFamily="34" charset="0"/>
              <a:cs typeface="Arial" panose="020B0604020202020204" pitchFamily="34" charset="0"/>
            </a:rPr>
            <a:t>Now: </a:t>
          </a:r>
          <a:r>
            <a:rPr lang="en-US" sz="2500" b="0" kern="1200" dirty="0">
              <a:solidFill>
                <a:srgbClr val="000545"/>
              </a:solidFill>
              <a:latin typeface="Arial" panose="020B0604020202020204" pitchFamily="34" charset="0"/>
              <a:cs typeface="Arial" panose="020B0604020202020204" pitchFamily="34" charset="0"/>
            </a:rPr>
            <a:t>Sustainability and growth strategies</a:t>
          </a:r>
        </a:p>
      </dsp:txBody>
      <dsp:txXfrm>
        <a:off x="3632888" y="2944867"/>
        <a:ext cx="2294455" cy="3250478"/>
      </dsp:txXfrm>
    </dsp:sp>
    <dsp:sp modelId="{B7433D88-871F-4193-BC2C-815F70599D6D}">
      <dsp:nvSpPr>
        <dsp:cNvPr id="0" name=""/>
        <dsp:cNvSpPr/>
      </dsp:nvSpPr>
      <dsp:spPr>
        <a:xfrm>
          <a:off x="6046846" y="1731913"/>
          <a:ext cx="621415" cy="6214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F03B17-2B2B-44B9-87CF-6391FA197380}">
      <dsp:nvSpPr>
        <dsp:cNvPr id="0" name=""/>
        <dsp:cNvSpPr/>
      </dsp:nvSpPr>
      <dsp:spPr>
        <a:xfrm>
          <a:off x="6357554" y="2042620"/>
          <a:ext cx="2294455" cy="4152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275" tIns="0" rIns="0" bIns="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rgbClr val="000545"/>
              </a:solidFill>
              <a:latin typeface="Arial" panose="020B0604020202020204" pitchFamily="34" charset="0"/>
              <a:cs typeface="Arial" panose="020B0604020202020204" pitchFamily="34" charset="0"/>
            </a:rPr>
            <a:t>Future: </a:t>
          </a:r>
          <a:r>
            <a:rPr lang="en-US" sz="2500" b="0" kern="1200" dirty="0">
              <a:solidFill>
                <a:srgbClr val="000545"/>
              </a:solidFill>
              <a:latin typeface="Arial" panose="020B0604020202020204" pitchFamily="34" charset="0"/>
              <a:cs typeface="Arial" panose="020B0604020202020204" pitchFamily="34" charset="0"/>
            </a:rPr>
            <a:t>Sustainability, consistency, accountability</a:t>
          </a:r>
          <a:endParaRPr lang="en-US" sz="2500" b="1" kern="1200" dirty="0">
            <a:solidFill>
              <a:srgbClr val="000545"/>
            </a:solidFill>
            <a:latin typeface="Arial" panose="020B0604020202020204" pitchFamily="34" charset="0"/>
            <a:cs typeface="Arial" panose="020B0604020202020204" pitchFamily="34" charset="0"/>
          </a:endParaRPr>
        </a:p>
      </dsp:txBody>
      <dsp:txXfrm>
        <a:off x="6357554" y="2042620"/>
        <a:ext cx="2294455" cy="415272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63551-9DA7-794B-82A0-5985432D0E1F}" type="datetimeFigureOut">
              <a:rPr lang="en-US" smtClean="0"/>
              <a:t>11/12/24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72E0F-65E9-FD4B-BECD-DC5A1F7FB35C}" type="slidenum">
              <a:rPr lang="en-US" smtClean="0"/>
              <a:t>‹#›</a:t>
            </a:fld>
            <a:endParaRPr lang="en-US"/>
          </a:p>
        </p:txBody>
      </p:sp>
    </p:spTree>
    <p:extLst>
      <p:ext uri="{BB962C8B-B14F-4D97-AF65-F5344CB8AC3E}">
        <p14:creationId xmlns:p14="http://schemas.microsoft.com/office/powerpoint/2010/main" val="120118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72E0F-65E9-FD4B-BECD-DC5A1F7FB35C}" type="slidenum">
              <a:rPr lang="en-US" smtClean="0"/>
              <a:t>8</a:t>
            </a:fld>
            <a:endParaRPr lang="en-US"/>
          </a:p>
        </p:txBody>
      </p:sp>
    </p:spTree>
    <p:extLst>
      <p:ext uri="{BB962C8B-B14F-4D97-AF65-F5344CB8AC3E}">
        <p14:creationId xmlns:p14="http://schemas.microsoft.com/office/powerpoint/2010/main" val="410869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 you can see, everyone has different needs…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Team Leaders’ top interests: Operating a community program and program measurement/metrics</a:t>
            </a:r>
          </a:p>
          <a:p>
            <a:pPr marL="171450" indent="-171450">
              <a:buFont typeface="Arial" panose="020B0604020202020204" pitchFamily="34" charset="0"/>
              <a:buChar char="•"/>
            </a:pPr>
            <a:r>
              <a:rPr lang="en-US" dirty="0"/>
              <a:t>Team</a:t>
            </a:r>
            <a:r>
              <a:rPr lang="en-US" baseline="0" dirty="0"/>
              <a:t> Members’ top interests: Clinical training and “Emotional PPE”/mental health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Pediatric programs: Leadership Skills and Dynamics of High-Functioning Teams </a:t>
            </a:r>
            <a:endParaRPr lang="en-US" dirty="0"/>
          </a:p>
        </p:txBody>
      </p:sp>
      <p:sp>
        <p:nvSpPr>
          <p:cNvPr id="4" name="Slide Number Placeholder 3"/>
          <p:cNvSpPr>
            <a:spLocks noGrp="1"/>
          </p:cNvSpPr>
          <p:nvPr>
            <p:ph type="sldNum" sz="quarter" idx="10"/>
          </p:nvPr>
        </p:nvSpPr>
        <p:spPr/>
        <p:txBody>
          <a:bodyPr/>
          <a:lstStyle/>
          <a:p>
            <a:fld id="{84472E0F-65E9-FD4B-BECD-DC5A1F7FB35C}" type="slidenum">
              <a:rPr lang="en-US" smtClean="0"/>
              <a:t>22</a:t>
            </a:fld>
            <a:endParaRPr lang="en-US"/>
          </a:p>
        </p:txBody>
      </p:sp>
    </p:spTree>
    <p:extLst>
      <p:ext uri="{BB962C8B-B14F-4D97-AF65-F5344CB8AC3E}">
        <p14:creationId xmlns:p14="http://schemas.microsoft.com/office/powerpoint/2010/main" val="316565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5"/>
          </p:nvPr>
        </p:nvSpPr>
        <p:spPr/>
        <p:txBody>
          <a:bodyPr/>
          <a:lstStyle/>
          <a:p>
            <a:fld id="{84472E0F-65E9-FD4B-BECD-DC5A1F7FB35C}" type="slidenum">
              <a:rPr lang="en-US" smtClean="0"/>
              <a:t>24</a:t>
            </a:fld>
            <a:endParaRPr lang="en-US"/>
          </a:p>
        </p:txBody>
      </p:sp>
    </p:spTree>
    <p:extLst>
      <p:ext uri="{BB962C8B-B14F-4D97-AF65-F5344CB8AC3E}">
        <p14:creationId xmlns:p14="http://schemas.microsoft.com/office/powerpoint/2010/main" val="2645965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Fr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43A6-24F4-B743-879B-F7325240C324}"/>
              </a:ext>
            </a:extLst>
          </p:cNvPr>
          <p:cNvSpPr>
            <a:spLocks noGrp="1"/>
          </p:cNvSpPr>
          <p:nvPr>
            <p:ph type="ctrTitle" hasCustomPrompt="1"/>
          </p:nvPr>
        </p:nvSpPr>
        <p:spPr>
          <a:xfrm>
            <a:off x="685800" y="685800"/>
            <a:ext cx="5914766" cy="1723549"/>
          </a:xfrm>
        </p:spPr>
        <p:txBody>
          <a:bodyPr anchor="t" anchorCtr="0"/>
          <a:lstStyle>
            <a:lvl1pPr marL="0" algn="l">
              <a:lnSpc>
                <a:spcPct val="80000"/>
              </a:lnSpc>
              <a:defRPr sz="7000">
                <a:solidFill>
                  <a:schemeClr val="bg1"/>
                </a:solidFill>
              </a:defRPr>
            </a:lvl1pPr>
          </a:lstStyle>
          <a:p>
            <a:r>
              <a:rPr lang="en-US" dirty="0"/>
              <a:t>Title of Presentation</a:t>
            </a:r>
          </a:p>
        </p:txBody>
      </p:sp>
      <p:sp>
        <p:nvSpPr>
          <p:cNvPr id="3" name="Subtitle 2">
            <a:extLst>
              <a:ext uri="{FF2B5EF4-FFF2-40B4-BE49-F238E27FC236}">
                <a16:creationId xmlns:a16="http://schemas.microsoft.com/office/drawing/2014/main" id="{486BD0F3-9193-B249-B915-7BA80EA3E74A}"/>
              </a:ext>
            </a:extLst>
          </p:cNvPr>
          <p:cNvSpPr>
            <a:spLocks noGrp="1"/>
          </p:cNvSpPr>
          <p:nvPr>
            <p:ph type="subTitle" idx="1" hasCustomPrompt="1"/>
          </p:nvPr>
        </p:nvSpPr>
        <p:spPr>
          <a:xfrm>
            <a:off x="685800" y="2971800"/>
            <a:ext cx="5914766" cy="252493"/>
          </a:xfrm>
        </p:spPr>
        <p:txBody>
          <a:bodyPr>
            <a:normAutofit/>
          </a:bodyPr>
          <a:lstStyle>
            <a:lvl1pPr marL="0" indent="0" algn="l">
              <a:buNone/>
              <a:defRPr sz="1600" b="1" i="0" spc="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2C2477E6-D15E-554F-969C-5B3EA7A012A3}"/>
              </a:ext>
            </a:extLst>
          </p:cNvPr>
          <p:cNvPicPr>
            <a:picLocks noChangeAspect="1"/>
          </p:cNvPicPr>
          <p:nvPr userDrawn="1"/>
        </p:nvPicPr>
        <p:blipFill>
          <a:blip r:embed="rId2"/>
          <a:stretch/>
        </p:blipFill>
        <p:spPr>
          <a:xfrm>
            <a:off x="7948112" y="4548621"/>
            <a:ext cx="3556000" cy="2006600"/>
          </a:xfrm>
          <a:prstGeom prst="rect">
            <a:avLst/>
          </a:prstGeom>
        </p:spPr>
      </p:pic>
    </p:spTree>
    <p:extLst>
      <p:ext uri="{BB962C8B-B14F-4D97-AF65-F5344CB8AC3E}">
        <p14:creationId xmlns:p14="http://schemas.microsoft.com/office/powerpoint/2010/main" val="405821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Next Step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A1507-2A54-8A41-8F80-724F4D6300CA}"/>
              </a:ext>
            </a:extLst>
          </p:cNvPr>
          <p:cNvSpPr>
            <a:spLocks noGrp="1"/>
          </p:cNvSpPr>
          <p:nvPr>
            <p:ph idx="1" hasCustomPrompt="1"/>
          </p:nvPr>
        </p:nvSpPr>
        <p:spPr>
          <a:xfrm>
            <a:off x="663176" y="4623933"/>
            <a:ext cx="2195385" cy="602975"/>
          </a:xfrm>
          <a:prstGeom prst="rect">
            <a:avLst/>
          </a:prstGeom>
        </p:spPr>
        <p:txBody>
          <a:bodyPr>
            <a:normAutofit/>
          </a:bodyPr>
          <a:lstStyle>
            <a:lvl1pPr marL="0" algn="ctr">
              <a:buNone/>
              <a:defRPr sz="1200" b="0" i="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16" name="Content Placeholder 2">
            <a:extLst>
              <a:ext uri="{FF2B5EF4-FFF2-40B4-BE49-F238E27FC236}">
                <a16:creationId xmlns:a16="http://schemas.microsoft.com/office/drawing/2014/main" id="{BF65076E-E947-AF44-AED0-6B392DF20620}"/>
              </a:ext>
            </a:extLst>
          </p:cNvPr>
          <p:cNvSpPr>
            <a:spLocks noGrp="1"/>
          </p:cNvSpPr>
          <p:nvPr>
            <p:ph idx="12" hasCustomPrompt="1"/>
          </p:nvPr>
        </p:nvSpPr>
        <p:spPr>
          <a:xfrm>
            <a:off x="3521738" y="4623933"/>
            <a:ext cx="2228304" cy="602975"/>
          </a:xfrm>
          <a:prstGeom prst="rect">
            <a:avLst/>
          </a:prstGeom>
        </p:spPr>
        <p:txBody>
          <a:bodyPr>
            <a:normAutofit/>
          </a:bodyPr>
          <a:lstStyle>
            <a:lvl1pPr marL="0" algn="ctr">
              <a:buNone/>
              <a:defRPr sz="1200" b="0" i="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18" name="Content Placeholder 2">
            <a:extLst>
              <a:ext uri="{FF2B5EF4-FFF2-40B4-BE49-F238E27FC236}">
                <a16:creationId xmlns:a16="http://schemas.microsoft.com/office/drawing/2014/main" id="{11164779-37B2-594E-9F39-215124F6330E}"/>
              </a:ext>
            </a:extLst>
          </p:cNvPr>
          <p:cNvSpPr>
            <a:spLocks noGrp="1"/>
          </p:cNvSpPr>
          <p:nvPr>
            <p:ph idx="13" hasCustomPrompt="1"/>
          </p:nvPr>
        </p:nvSpPr>
        <p:spPr>
          <a:xfrm>
            <a:off x="6413220" y="4623933"/>
            <a:ext cx="2228304" cy="602975"/>
          </a:xfrm>
          <a:prstGeom prst="rect">
            <a:avLst/>
          </a:prstGeom>
        </p:spPr>
        <p:txBody>
          <a:bodyPr>
            <a:normAutofit/>
          </a:bodyPr>
          <a:lstStyle>
            <a:lvl1pPr marL="0" algn="ctr">
              <a:buNone/>
              <a:defRPr sz="1200" b="0" i="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17" name="Title 1">
            <a:extLst>
              <a:ext uri="{FF2B5EF4-FFF2-40B4-BE49-F238E27FC236}">
                <a16:creationId xmlns:a16="http://schemas.microsoft.com/office/drawing/2014/main" id="{F3B10EC2-F1AA-9244-B79C-C4086B32A69C}"/>
              </a:ext>
            </a:extLst>
          </p:cNvPr>
          <p:cNvSpPr>
            <a:spLocks noGrp="1"/>
          </p:cNvSpPr>
          <p:nvPr>
            <p:ph type="title" hasCustomPrompt="1"/>
          </p:nvPr>
        </p:nvSpPr>
        <p:spPr>
          <a:xfrm>
            <a:off x="3581400" y="1187211"/>
            <a:ext cx="5029200" cy="498598"/>
          </a:xfrm>
          <a:prstGeom prst="rect">
            <a:avLst/>
          </a:prstGeom>
        </p:spPr>
        <p:txBody>
          <a:bodyPr/>
          <a:lstStyle>
            <a:lvl1pPr algn="ctr">
              <a:defRPr/>
            </a:lvl1pPr>
          </a:lstStyle>
          <a:p>
            <a:r>
              <a:rPr lang="en-US" dirty="0"/>
              <a:t>Next Steps</a:t>
            </a:r>
          </a:p>
        </p:txBody>
      </p:sp>
      <p:sp>
        <p:nvSpPr>
          <p:cNvPr id="6" name="Oval 5">
            <a:extLst>
              <a:ext uri="{FF2B5EF4-FFF2-40B4-BE49-F238E27FC236}">
                <a16:creationId xmlns:a16="http://schemas.microsoft.com/office/drawing/2014/main" id="{EA53A61F-42C4-E742-99DA-38006651C594}"/>
              </a:ext>
            </a:extLst>
          </p:cNvPr>
          <p:cNvSpPr/>
          <p:nvPr userDrawn="1"/>
        </p:nvSpPr>
        <p:spPr>
          <a:xfrm>
            <a:off x="675532" y="2277761"/>
            <a:ext cx="2195385" cy="21953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A7E09DCA-B274-D347-89D8-A07ADD21DD43}"/>
              </a:ext>
            </a:extLst>
          </p:cNvPr>
          <p:cNvSpPr>
            <a:spLocks noGrp="1"/>
          </p:cNvSpPr>
          <p:nvPr>
            <p:ph idx="14" hasCustomPrompt="1"/>
          </p:nvPr>
        </p:nvSpPr>
        <p:spPr>
          <a:xfrm>
            <a:off x="663176" y="2277761"/>
            <a:ext cx="2195385" cy="2195385"/>
          </a:xfrm>
          <a:prstGeom prst="rect">
            <a:avLst/>
          </a:prstGeom>
        </p:spPr>
        <p:txBody>
          <a:bodyPr anchor="ctr" anchorCtr="0">
            <a:normAutofit/>
          </a:bodyPr>
          <a:lstStyle>
            <a:lvl1pPr marL="0" algn="ctr">
              <a:buNone/>
              <a:defRPr sz="2200" b="1" i="0">
                <a:solidFill>
                  <a:schemeClr val="bg1"/>
                </a:solidFill>
                <a:latin typeface="Arial" panose="020B0604020202020204" pitchFamily="34" charset="0"/>
                <a:cs typeface="Arial" panose="020B0604020202020204" pitchFamily="34" charset="0"/>
              </a:defRPr>
            </a:lvl1pPr>
          </a:lstStyle>
          <a:p>
            <a:pPr lvl="0"/>
            <a:r>
              <a:rPr lang="en-US" dirty="0"/>
              <a:t>Step 1</a:t>
            </a:r>
          </a:p>
        </p:txBody>
      </p:sp>
      <p:sp>
        <p:nvSpPr>
          <p:cNvPr id="28" name="Oval 27">
            <a:extLst>
              <a:ext uri="{FF2B5EF4-FFF2-40B4-BE49-F238E27FC236}">
                <a16:creationId xmlns:a16="http://schemas.microsoft.com/office/drawing/2014/main" id="{B238C845-409C-8143-B1D0-1F23F451B183}"/>
              </a:ext>
            </a:extLst>
          </p:cNvPr>
          <p:cNvSpPr/>
          <p:nvPr userDrawn="1"/>
        </p:nvSpPr>
        <p:spPr>
          <a:xfrm>
            <a:off x="3542300" y="2277761"/>
            <a:ext cx="2195385" cy="21953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CF1E900D-EF02-DD47-AC7B-D7E850F799F7}"/>
              </a:ext>
            </a:extLst>
          </p:cNvPr>
          <p:cNvSpPr>
            <a:spLocks noGrp="1"/>
          </p:cNvSpPr>
          <p:nvPr>
            <p:ph idx="21" hasCustomPrompt="1"/>
          </p:nvPr>
        </p:nvSpPr>
        <p:spPr>
          <a:xfrm>
            <a:off x="3554656" y="2277761"/>
            <a:ext cx="2195385" cy="2195385"/>
          </a:xfrm>
          <a:prstGeom prst="rect">
            <a:avLst/>
          </a:prstGeom>
        </p:spPr>
        <p:txBody>
          <a:bodyPr anchor="ctr" anchorCtr="0">
            <a:normAutofit/>
          </a:bodyPr>
          <a:lstStyle>
            <a:lvl1pPr marL="0" algn="ctr">
              <a:buNone/>
              <a:defRPr sz="2200" b="1" i="0">
                <a:solidFill>
                  <a:schemeClr val="bg1"/>
                </a:solidFill>
                <a:latin typeface="Arial" panose="020B0604020202020204" pitchFamily="34" charset="0"/>
                <a:cs typeface="Arial" panose="020B0604020202020204" pitchFamily="34" charset="0"/>
              </a:defRPr>
            </a:lvl1pPr>
          </a:lstStyle>
          <a:p>
            <a:pPr lvl="0"/>
            <a:r>
              <a:rPr lang="en-US" dirty="0"/>
              <a:t>Step 2</a:t>
            </a:r>
          </a:p>
        </p:txBody>
      </p:sp>
      <p:sp>
        <p:nvSpPr>
          <p:cNvPr id="30" name="Oval 29">
            <a:extLst>
              <a:ext uri="{FF2B5EF4-FFF2-40B4-BE49-F238E27FC236}">
                <a16:creationId xmlns:a16="http://schemas.microsoft.com/office/drawing/2014/main" id="{80BEFE5A-C565-3A4C-ABDE-DD4D47DA37D8}"/>
              </a:ext>
            </a:extLst>
          </p:cNvPr>
          <p:cNvSpPr/>
          <p:nvPr userDrawn="1"/>
        </p:nvSpPr>
        <p:spPr>
          <a:xfrm>
            <a:off x="6421424" y="2277761"/>
            <a:ext cx="2195385" cy="21953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a:extLst>
              <a:ext uri="{FF2B5EF4-FFF2-40B4-BE49-F238E27FC236}">
                <a16:creationId xmlns:a16="http://schemas.microsoft.com/office/drawing/2014/main" id="{80C9FBF1-76AC-6145-90DC-01EA8DB3E292}"/>
              </a:ext>
            </a:extLst>
          </p:cNvPr>
          <p:cNvSpPr>
            <a:spLocks noGrp="1"/>
          </p:cNvSpPr>
          <p:nvPr>
            <p:ph idx="22" hasCustomPrompt="1"/>
          </p:nvPr>
        </p:nvSpPr>
        <p:spPr>
          <a:xfrm>
            <a:off x="6425603" y="2277761"/>
            <a:ext cx="2195385" cy="2195385"/>
          </a:xfrm>
          <a:prstGeom prst="rect">
            <a:avLst/>
          </a:prstGeom>
        </p:spPr>
        <p:txBody>
          <a:bodyPr anchor="ctr" anchorCtr="0">
            <a:normAutofit/>
          </a:bodyPr>
          <a:lstStyle>
            <a:lvl1pPr marL="0" algn="ctr">
              <a:buNone/>
              <a:defRPr sz="2200" b="1" i="0">
                <a:solidFill>
                  <a:schemeClr val="bg1"/>
                </a:solidFill>
                <a:latin typeface="Arial" panose="020B0604020202020204" pitchFamily="34" charset="0"/>
                <a:cs typeface="Arial" panose="020B0604020202020204" pitchFamily="34" charset="0"/>
              </a:defRPr>
            </a:lvl1pPr>
          </a:lstStyle>
          <a:p>
            <a:pPr lvl="0"/>
            <a:r>
              <a:rPr lang="en-US" dirty="0"/>
              <a:t>Step 3</a:t>
            </a:r>
          </a:p>
        </p:txBody>
      </p:sp>
      <p:sp>
        <p:nvSpPr>
          <p:cNvPr id="32" name="Oval 31">
            <a:extLst>
              <a:ext uri="{FF2B5EF4-FFF2-40B4-BE49-F238E27FC236}">
                <a16:creationId xmlns:a16="http://schemas.microsoft.com/office/drawing/2014/main" id="{3B3DE021-4B2E-5043-8F78-6A1089CA5A81}"/>
              </a:ext>
            </a:extLst>
          </p:cNvPr>
          <p:cNvSpPr/>
          <p:nvPr userDrawn="1"/>
        </p:nvSpPr>
        <p:spPr>
          <a:xfrm>
            <a:off x="9325262" y="2277761"/>
            <a:ext cx="2195385" cy="21953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948527C1-C045-424A-8D7F-AFACEE549E14}"/>
              </a:ext>
            </a:extLst>
          </p:cNvPr>
          <p:cNvSpPr>
            <a:spLocks noGrp="1"/>
          </p:cNvSpPr>
          <p:nvPr>
            <p:ph idx="23" hasCustomPrompt="1"/>
          </p:nvPr>
        </p:nvSpPr>
        <p:spPr>
          <a:xfrm>
            <a:off x="9321083" y="2277761"/>
            <a:ext cx="2195385" cy="2195385"/>
          </a:xfrm>
          <a:prstGeom prst="rect">
            <a:avLst/>
          </a:prstGeom>
        </p:spPr>
        <p:txBody>
          <a:bodyPr anchor="ctr" anchorCtr="0">
            <a:normAutofit/>
          </a:bodyPr>
          <a:lstStyle>
            <a:lvl1pPr marL="0" algn="ctr">
              <a:buNone/>
              <a:defRPr sz="2200" b="1" i="0">
                <a:solidFill>
                  <a:schemeClr val="bg1"/>
                </a:solidFill>
                <a:latin typeface="Arial" panose="020B0604020202020204" pitchFamily="34" charset="0"/>
                <a:cs typeface="Arial" panose="020B0604020202020204" pitchFamily="34" charset="0"/>
              </a:defRPr>
            </a:lvl1pPr>
          </a:lstStyle>
          <a:p>
            <a:pPr lvl="0"/>
            <a:r>
              <a:rPr lang="en-US" dirty="0"/>
              <a:t>Step 4</a:t>
            </a:r>
          </a:p>
        </p:txBody>
      </p:sp>
      <p:sp>
        <p:nvSpPr>
          <p:cNvPr id="35" name="Content Placeholder 2">
            <a:extLst>
              <a:ext uri="{FF2B5EF4-FFF2-40B4-BE49-F238E27FC236}">
                <a16:creationId xmlns:a16="http://schemas.microsoft.com/office/drawing/2014/main" id="{AB0422AE-7D52-7C4C-B85E-CFCEB8AF46D9}"/>
              </a:ext>
            </a:extLst>
          </p:cNvPr>
          <p:cNvSpPr>
            <a:spLocks noGrp="1"/>
          </p:cNvSpPr>
          <p:nvPr>
            <p:ph idx="24" hasCustomPrompt="1"/>
          </p:nvPr>
        </p:nvSpPr>
        <p:spPr>
          <a:xfrm>
            <a:off x="9292315" y="4623933"/>
            <a:ext cx="2228304" cy="602975"/>
          </a:xfrm>
          <a:prstGeom prst="rect">
            <a:avLst/>
          </a:prstGeom>
        </p:spPr>
        <p:txBody>
          <a:bodyPr>
            <a:normAutofit/>
          </a:bodyPr>
          <a:lstStyle>
            <a:lvl1pPr marL="0" algn="ctr">
              <a:buNone/>
              <a:defRPr sz="1200" b="0" i="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7" name="TextBox 6">
            <a:extLst>
              <a:ext uri="{FF2B5EF4-FFF2-40B4-BE49-F238E27FC236}">
                <a16:creationId xmlns:a16="http://schemas.microsoft.com/office/drawing/2014/main" id="{3FCD0524-372B-0349-BCA1-6515C8DB0CDE}"/>
              </a:ext>
            </a:extLst>
          </p:cNvPr>
          <p:cNvSpPr txBox="1"/>
          <p:nvPr userDrawn="1"/>
        </p:nvSpPr>
        <p:spPr>
          <a:xfrm>
            <a:off x="2883273" y="3052287"/>
            <a:ext cx="638464" cy="646331"/>
          </a:xfrm>
          <a:prstGeom prst="rect">
            <a:avLst/>
          </a:prstGeom>
          <a:noFill/>
        </p:spPr>
        <p:txBody>
          <a:bodyPr wrap="square" rtlCol="0">
            <a:spAutoFit/>
          </a:bodyPr>
          <a:lstStyle/>
          <a:p>
            <a:pPr algn="ctr"/>
            <a:r>
              <a:rPr lang="en-US" sz="3600" dirty="0">
                <a:solidFill>
                  <a:srgbClr val="0C00A8"/>
                </a:solidFill>
                <a:latin typeface="Geller Headline" pitchFamily="2" charset="77"/>
              </a:rPr>
              <a:t>→</a:t>
            </a:r>
          </a:p>
        </p:txBody>
      </p:sp>
      <p:sp>
        <p:nvSpPr>
          <p:cNvPr id="36" name="TextBox 35">
            <a:extLst>
              <a:ext uri="{FF2B5EF4-FFF2-40B4-BE49-F238E27FC236}">
                <a16:creationId xmlns:a16="http://schemas.microsoft.com/office/drawing/2014/main" id="{0E3B038B-20A9-5441-8C7A-7E3BE12FD5C7}"/>
              </a:ext>
            </a:extLst>
          </p:cNvPr>
          <p:cNvSpPr txBox="1"/>
          <p:nvPr userDrawn="1"/>
        </p:nvSpPr>
        <p:spPr>
          <a:xfrm>
            <a:off x="5774754" y="3052287"/>
            <a:ext cx="638464" cy="646331"/>
          </a:xfrm>
          <a:prstGeom prst="rect">
            <a:avLst/>
          </a:prstGeom>
          <a:noFill/>
        </p:spPr>
        <p:txBody>
          <a:bodyPr wrap="square" rtlCol="0">
            <a:spAutoFit/>
          </a:bodyPr>
          <a:lstStyle/>
          <a:p>
            <a:pPr algn="ctr"/>
            <a:r>
              <a:rPr lang="en-US" sz="3600" dirty="0">
                <a:solidFill>
                  <a:srgbClr val="0C00A8"/>
                </a:solidFill>
                <a:latin typeface="Geller Headline" pitchFamily="2" charset="77"/>
              </a:rPr>
              <a:t>→</a:t>
            </a:r>
          </a:p>
        </p:txBody>
      </p:sp>
      <p:sp>
        <p:nvSpPr>
          <p:cNvPr id="37" name="TextBox 36">
            <a:extLst>
              <a:ext uri="{FF2B5EF4-FFF2-40B4-BE49-F238E27FC236}">
                <a16:creationId xmlns:a16="http://schemas.microsoft.com/office/drawing/2014/main" id="{C1DAC1EF-0099-9C44-86A5-0D7D4CB24EAA}"/>
              </a:ext>
            </a:extLst>
          </p:cNvPr>
          <p:cNvSpPr txBox="1"/>
          <p:nvPr userDrawn="1"/>
        </p:nvSpPr>
        <p:spPr>
          <a:xfrm>
            <a:off x="8653879" y="3052287"/>
            <a:ext cx="638464" cy="646331"/>
          </a:xfrm>
          <a:prstGeom prst="rect">
            <a:avLst/>
          </a:prstGeom>
          <a:noFill/>
        </p:spPr>
        <p:txBody>
          <a:bodyPr wrap="square" rtlCol="0">
            <a:spAutoFit/>
          </a:bodyPr>
          <a:lstStyle/>
          <a:p>
            <a:pPr algn="ctr"/>
            <a:r>
              <a:rPr lang="en-US" sz="3600" dirty="0">
                <a:solidFill>
                  <a:srgbClr val="0C00A8"/>
                </a:solidFill>
                <a:latin typeface="Geller Headline" pitchFamily="2" charset="77"/>
              </a:rPr>
              <a:t>→</a:t>
            </a:r>
          </a:p>
        </p:txBody>
      </p:sp>
    </p:spTree>
    <p:extLst>
      <p:ext uri="{BB962C8B-B14F-4D97-AF65-F5344CB8AC3E}">
        <p14:creationId xmlns:p14="http://schemas.microsoft.com/office/powerpoint/2010/main" val="23711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Sta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2013AC-2A1F-AE44-BC8B-0F0E23F22699}"/>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99C7E59E-1457-364A-A1D6-13F4FA947567}"/>
              </a:ext>
            </a:extLst>
          </p:cNvPr>
          <p:cNvSpPr>
            <a:spLocks noGrp="1"/>
          </p:cNvSpPr>
          <p:nvPr>
            <p:ph idx="14" hasCustomPrompt="1"/>
          </p:nvPr>
        </p:nvSpPr>
        <p:spPr>
          <a:xfrm>
            <a:off x="6722132" y="1696402"/>
            <a:ext cx="4833507" cy="2195385"/>
          </a:xfrm>
          <a:prstGeom prst="rect">
            <a:avLst/>
          </a:prstGeom>
        </p:spPr>
        <p:txBody>
          <a:bodyPr anchor="ctr" anchorCtr="0">
            <a:noAutofit/>
          </a:bodyPr>
          <a:lstStyle>
            <a:lvl1pPr marL="0" algn="ctr">
              <a:lnSpc>
                <a:spcPct val="100000"/>
              </a:lnSpc>
              <a:buNone/>
              <a:defRPr sz="18000" b="0" i="0">
                <a:solidFill>
                  <a:srgbClr val="0C00A8"/>
                </a:solidFill>
                <a:latin typeface="Georgia" panose="02040502050405020303" pitchFamily="18" charset="0"/>
              </a:defRPr>
            </a:lvl1pPr>
          </a:lstStyle>
          <a:p>
            <a:pPr lvl="0"/>
            <a:r>
              <a:rPr lang="en-US" dirty="0"/>
              <a:t>00%</a:t>
            </a:r>
          </a:p>
        </p:txBody>
      </p:sp>
      <p:sp>
        <p:nvSpPr>
          <p:cNvPr id="15" name="Content Placeholder 2">
            <a:extLst>
              <a:ext uri="{FF2B5EF4-FFF2-40B4-BE49-F238E27FC236}">
                <a16:creationId xmlns:a16="http://schemas.microsoft.com/office/drawing/2014/main" id="{E469FD53-4184-5643-ACF0-4F91E29AA246}"/>
              </a:ext>
            </a:extLst>
          </p:cNvPr>
          <p:cNvSpPr>
            <a:spLocks noGrp="1"/>
          </p:cNvSpPr>
          <p:nvPr>
            <p:ph idx="16" hasCustomPrompt="1"/>
          </p:nvPr>
        </p:nvSpPr>
        <p:spPr>
          <a:xfrm>
            <a:off x="626132" y="1696402"/>
            <a:ext cx="4833507" cy="2195385"/>
          </a:xfrm>
          <a:prstGeom prst="rect">
            <a:avLst/>
          </a:prstGeom>
        </p:spPr>
        <p:txBody>
          <a:bodyPr anchor="ctr" anchorCtr="0">
            <a:noAutofit/>
          </a:bodyPr>
          <a:lstStyle>
            <a:lvl1pPr marL="0" algn="ctr">
              <a:lnSpc>
                <a:spcPct val="100000"/>
              </a:lnSpc>
              <a:buNone/>
              <a:defRPr sz="18000" b="0" i="0">
                <a:solidFill>
                  <a:srgbClr val="0C00A8"/>
                </a:solidFill>
                <a:latin typeface="Georgia" panose="02040502050405020303" pitchFamily="18" charset="0"/>
              </a:defRPr>
            </a:lvl1pPr>
          </a:lstStyle>
          <a:p>
            <a:pPr lvl="0"/>
            <a:r>
              <a:rPr lang="en-US" dirty="0"/>
              <a:t>00%</a:t>
            </a:r>
          </a:p>
        </p:txBody>
      </p:sp>
      <p:sp>
        <p:nvSpPr>
          <p:cNvPr id="16" name="Content Placeholder 2">
            <a:extLst>
              <a:ext uri="{FF2B5EF4-FFF2-40B4-BE49-F238E27FC236}">
                <a16:creationId xmlns:a16="http://schemas.microsoft.com/office/drawing/2014/main" id="{6CD1D4F2-DDF2-4D49-86E3-4A190B129E37}"/>
              </a:ext>
            </a:extLst>
          </p:cNvPr>
          <p:cNvSpPr>
            <a:spLocks noGrp="1"/>
          </p:cNvSpPr>
          <p:nvPr>
            <p:ph idx="17" hasCustomPrompt="1"/>
          </p:nvPr>
        </p:nvSpPr>
        <p:spPr>
          <a:xfrm>
            <a:off x="6722132" y="4246634"/>
            <a:ext cx="4833507" cy="722045"/>
          </a:xfrm>
          <a:prstGeom prst="rect">
            <a:avLst/>
          </a:prstGeom>
        </p:spPr>
        <p:txBody>
          <a:bodyPr>
            <a:normAutofit/>
          </a:bodyPr>
          <a:lstStyle>
            <a:lvl1pPr marL="0" algn="ctr">
              <a:buNone/>
              <a:defRPr sz="1600" b="1" i="0">
                <a:solidFill>
                  <a:srgbClr val="0C00A8"/>
                </a:solidFill>
                <a:latin typeface="Arial" panose="020B0604020202020204" pitchFamily="34" charset="0"/>
                <a:cs typeface="Arial" panose="020B0604020202020204" pitchFamily="34" charset="0"/>
              </a:defRPr>
            </a:lvl1pPr>
          </a:lstStyle>
          <a:p>
            <a:pPr lvl="0"/>
            <a:r>
              <a:rPr lang="en-US" dirty="0"/>
              <a:t>SUBTITLE</a:t>
            </a:r>
          </a:p>
        </p:txBody>
      </p:sp>
      <p:sp>
        <p:nvSpPr>
          <p:cNvPr id="17" name="Content Placeholder 2">
            <a:extLst>
              <a:ext uri="{FF2B5EF4-FFF2-40B4-BE49-F238E27FC236}">
                <a16:creationId xmlns:a16="http://schemas.microsoft.com/office/drawing/2014/main" id="{ED79A7EA-4109-9C40-8628-F3F158C0439B}"/>
              </a:ext>
            </a:extLst>
          </p:cNvPr>
          <p:cNvSpPr>
            <a:spLocks noGrp="1"/>
          </p:cNvSpPr>
          <p:nvPr>
            <p:ph idx="18" hasCustomPrompt="1"/>
          </p:nvPr>
        </p:nvSpPr>
        <p:spPr>
          <a:xfrm>
            <a:off x="636361" y="4246634"/>
            <a:ext cx="4833507" cy="722045"/>
          </a:xfrm>
          <a:prstGeom prst="rect">
            <a:avLst/>
          </a:prstGeom>
        </p:spPr>
        <p:txBody>
          <a:bodyPr>
            <a:normAutofit/>
          </a:bodyPr>
          <a:lstStyle>
            <a:lvl1pPr marL="0" algn="ctr">
              <a:buNone/>
              <a:defRPr sz="1600" b="1" i="0">
                <a:solidFill>
                  <a:srgbClr val="0C00A8"/>
                </a:solidFill>
                <a:latin typeface="Arial" panose="020B0604020202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2343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raphic: Stats">
    <p:bg>
      <p:bgPr>
        <a:solidFill>
          <a:schemeClr val="bg1"/>
        </a:solidFill>
        <a:effectLst/>
      </p:bgPr>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0DB8172C-6C9B-5045-AF1F-94642CFA58B5}"/>
              </a:ext>
            </a:extLst>
          </p:cNvPr>
          <p:cNvSpPr>
            <a:spLocks noGrp="1"/>
          </p:cNvSpPr>
          <p:nvPr>
            <p:ph type="ftr" sz="quarter" idx="3"/>
          </p:nvPr>
        </p:nvSpPr>
        <p:spPr>
          <a:xfrm>
            <a:off x="685800" y="609270"/>
            <a:ext cx="2270106" cy="691992"/>
          </a:xfrm>
          <a:prstGeom prst="rect">
            <a:avLst/>
          </a:prstGeom>
        </p:spPr>
        <p:txBody>
          <a:bodyPr vert="horz" lIns="0" tIns="0" rIns="0" bIns="0" rtlCol="0" anchor="t" anchorCtr="0"/>
          <a:lstStyle>
            <a:lvl1pPr algn="l">
              <a:defRPr sz="800" b="1" i="0">
                <a:solidFill>
                  <a:schemeClr val="tx2"/>
                </a:solidFill>
                <a:latin typeface="Arial" panose="020B0604020202020204" pitchFamily="34" charset="0"/>
                <a:cs typeface="Arial" panose="020B0604020202020204" pitchFamily="34" charset="0"/>
              </a:defRPr>
            </a:lvl1pPr>
          </a:lstStyle>
          <a:p>
            <a:r>
              <a:rPr lang="en-US" dirty="0"/>
              <a:t>NOTE: Accent colors are provided for use as needed, such as data visualizations, charts, etc. Avoid using multiple colors. The CAPC brand is strongest when the CAPC Blue is prominent, plus 1 accent.</a:t>
            </a:r>
          </a:p>
        </p:txBody>
      </p:sp>
      <p:sp>
        <p:nvSpPr>
          <p:cNvPr id="2" name="TextBox 1">
            <a:extLst>
              <a:ext uri="{FF2B5EF4-FFF2-40B4-BE49-F238E27FC236}">
                <a16:creationId xmlns:a16="http://schemas.microsoft.com/office/drawing/2014/main" id="{4E71827D-CE15-204F-B7EF-CDDF0CD65CBA}"/>
              </a:ext>
            </a:extLst>
          </p:cNvPr>
          <p:cNvSpPr txBox="1"/>
          <p:nvPr userDrawn="1"/>
        </p:nvSpPr>
        <p:spPr>
          <a:xfrm>
            <a:off x="1600200" y="2219777"/>
            <a:ext cx="1093569" cy="523220"/>
          </a:xfrm>
          <a:prstGeom prst="rect">
            <a:avLst/>
          </a:prstGeom>
          <a:noFill/>
        </p:spPr>
        <p:txBody>
          <a:bodyPr wrap="none" rtlCol="0">
            <a:spAutoFit/>
          </a:bodyPr>
          <a:lstStyle/>
          <a:p>
            <a:r>
              <a:rPr lang="en-US" sz="1400" dirty="0">
                <a:solidFill>
                  <a:schemeClr val="tx2">
                    <a:lumMod val="50000"/>
                  </a:schemeClr>
                </a:solidFill>
                <a:latin typeface="Arial" panose="020B0604020202020204" pitchFamily="34" charset="0"/>
                <a:cs typeface="Arial" panose="020B0604020202020204" pitchFamily="34" charset="0"/>
              </a:rPr>
              <a:t>CAPC Blue</a:t>
            </a:r>
          </a:p>
          <a:p>
            <a:r>
              <a:rPr lang="en-US" sz="1400" dirty="0">
                <a:solidFill>
                  <a:schemeClr val="tx2">
                    <a:lumMod val="50000"/>
                  </a:schemeClr>
                </a:solidFill>
                <a:latin typeface="Arial" panose="020B0604020202020204" pitchFamily="34" charset="0"/>
                <a:cs typeface="Arial" panose="020B0604020202020204" pitchFamily="34" charset="0"/>
              </a:rPr>
              <a:t>#00A0DF</a:t>
            </a:r>
          </a:p>
        </p:txBody>
      </p:sp>
      <p:sp>
        <p:nvSpPr>
          <p:cNvPr id="3" name="Rectangle 2">
            <a:extLst>
              <a:ext uri="{FF2B5EF4-FFF2-40B4-BE49-F238E27FC236}">
                <a16:creationId xmlns:a16="http://schemas.microsoft.com/office/drawing/2014/main" id="{B15E70C2-0E7C-E740-BD7B-88EBCA98D439}"/>
              </a:ext>
            </a:extLst>
          </p:cNvPr>
          <p:cNvSpPr/>
          <p:nvPr userDrawn="1"/>
        </p:nvSpPr>
        <p:spPr>
          <a:xfrm>
            <a:off x="685800" y="1828597"/>
            <a:ext cx="914400" cy="914400"/>
          </a:xfrm>
          <a:prstGeom prst="rect">
            <a:avLst/>
          </a:prstGeom>
          <a:solidFill>
            <a:srgbClr val="00A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3174C3C-02CC-A347-A3B4-F02D27402D07}"/>
              </a:ext>
            </a:extLst>
          </p:cNvPr>
          <p:cNvSpPr>
            <a:spLocks noGrp="1"/>
          </p:cNvSpPr>
          <p:nvPr>
            <p:ph type="title" hasCustomPrompt="1"/>
          </p:nvPr>
        </p:nvSpPr>
        <p:spPr>
          <a:xfrm>
            <a:off x="3581400" y="620082"/>
            <a:ext cx="5029200" cy="498598"/>
          </a:xfrm>
          <a:prstGeom prst="rect">
            <a:avLst/>
          </a:prstGeom>
        </p:spPr>
        <p:txBody>
          <a:bodyPr/>
          <a:lstStyle>
            <a:lvl1pPr algn="ctr">
              <a:defRPr/>
            </a:lvl1pPr>
          </a:lstStyle>
          <a:p>
            <a:r>
              <a:rPr lang="en-US" dirty="0"/>
              <a:t>CAPC Color Palette</a:t>
            </a:r>
          </a:p>
        </p:txBody>
      </p:sp>
      <p:sp>
        <p:nvSpPr>
          <p:cNvPr id="12" name="TextBox 11">
            <a:extLst>
              <a:ext uri="{FF2B5EF4-FFF2-40B4-BE49-F238E27FC236}">
                <a16:creationId xmlns:a16="http://schemas.microsoft.com/office/drawing/2014/main" id="{3DBFFB59-0F4A-5243-B27F-58CD0DA1F764}"/>
              </a:ext>
            </a:extLst>
          </p:cNvPr>
          <p:cNvSpPr txBox="1"/>
          <p:nvPr userDrawn="1"/>
        </p:nvSpPr>
        <p:spPr>
          <a:xfrm>
            <a:off x="3870304" y="2219417"/>
            <a:ext cx="981359" cy="523220"/>
          </a:xfrm>
          <a:prstGeom prst="rect">
            <a:avLst/>
          </a:prstGeom>
          <a:noFill/>
        </p:spPr>
        <p:txBody>
          <a:bodyPr wrap="none" rtlCol="0">
            <a:spAutoFit/>
          </a:bodyPr>
          <a:lstStyle/>
          <a:p>
            <a:r>
              <a:rPr lang="en-US" sz="1400" dirty="0">
                <a:solidFill>
                  <a:schemeClr val="tx2">
                    <a:lumMod val="50000"/>
                  </a:schemeClr>
                </a:solidFill>
                <a:latin typeface="Arial" panose="020B0604020202020204" pitchFamily="34" charset="0"/>
                <a:cs typeface="Arial" panose="020B0604020202020204" pitchFamily="34" charset="0"/>
              </a:rPr>
              <a:t>Light Blue</a:t>
            </a:r>
          </a:p>
          <a:p>
            <a:r>
              <a:rPr lang="en-US" sz="1400" dirty="0">
                <a:solidFill>
                  <a:schemeClr val="tx2">
                    <a:lumMod val="50000"/>
                  </a:schemeClr>
                </a:solidFill>
                <a:latin typeface="Arial" panose="020B0604020202020204" pitchFamily="34" charset="0"/>
                <a:cs typeface="Arial" panose="020B0604020202020204" pitchFamily="34" charset="0"/>
              </a:rPr>
              <a:t>#DDF0F9</a:t>
            </a:r>
          </a:p>
        </p:txBody>
      </p:sp>
      <p:sp>
        <p:nvSpPr>
          <p:cNvPr id="14" name="Rectangle 13">
            <a:extLst>
              <a:ext uri="{FF2B5EF4-FFF2-40B4-BE49-F238E27FC236}">
                <a16:creationId xmlns:a16="http://schemas.microsoft.com/office/drawing/2014/main" id="{450A8603-AAD3-C746-AC1F-977806FFB500}"/>
              </a:ext>
            </a:extLst>
          </p:cNvPr>
          <p:cNvSpPr/>
          <p:nvPr userDrawn="1"/>
        </p:nvSpPr>
        <p:spPr>
          <a:xfrm>
            <a:off x="2955906" y="1828597"/>
            <a:ext cx="914400" cy="914400"/>
          </a:xfrm>
          <a:prstGeom prst="rect">
            <a:avLst/>
          </a:prstGeom>
          <a:solidFill>
            <a:srgbClr val="DD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32EA334-DB6C-8D43-87AF-0A0307B4F60C}"/>
              </a:ext>
            </a:extLst>
          </p:cNvPr>
          <p:cNvSpPr txBox="1"/>
          <p:nvPr userDrawn="1"/>
        </p:nvSpPr>
        <p:spPr>
          <a:xfrm>
            <a:off x="6141318" y="2219058"/>
            <a:ext cx="971741" cy="523220"/>
          </a:xfrm>
          <a:prstGeom prst="rect">
            <a:avLst/>
          </a:prstGeom>
          <a:noFill/>
        </p:spPr>
        <p:txBody>
          <a:bodyPr wrap="none" rtlCol="0">
            <a:spAutoFit/>
          </a:bodyPr>
          <a:lstStyle/>
          <a:p>
            <a:r>
              <a:rPr lang="en-US" sz="1400" dirty="0">
                <a:solidFill>
                  <a:schemeClr val="tx2">
                    <a:lumMod val="50000"/>
                  </a:schemeClr>
                </a:solidFill>
                <a:latin typeface="Arial" panose="020B0604020202020204" pitchFamily="34" charset="0"/>
                <a:cs typeface="Arial" panose="020B0604020202020204" pitchFamily="34" charset="0"/>
              </a:rPr>
              <a:t>Dark Blue</a:t>
            </a:r>
          </a:p>
          <a:p>
            <a:r>
              <a:rPr lang="en-US" sz="1400" dirty="0">
                <a:solidFill>
                  <a:schemeClr val="tx2">
                    <a:lumMod val="50000"/>
                  </a:schemeClr>
                </a:solidFill>
                <a:latin typeface="Arial" panose="020B0604020202020204" pitchFamily="34" charset="0"/>
                <a:cs typeface="Arial" panose="020B0604020202020204" pitchFamily="34" charset="0"/>
              </a:rPr>
              <a:t>#00098B</a:t>
            </a:r>
          </a:p>
        </p:txBody>
      </p:sp>
      <p:sp>
        <p:nvSpPr>
          <p:cNvPr id="19" name="Rectangle 18">
            <a:extLst>
              <a:ext uri="{FF2B5EF4-FFF2-40B4-BE49-F238E27FC236}">
                <a16:creationId xmlns:a16="http://schemas.microsoft.com/office/drawing/2014/main" id="{5EBD147A-F1B3-C94B-9576-D9400F0ED636}"/>
              </a:ext>
            </a:extLst>
          </p:cNvPr>
          <p:cNvSpPr/>
          <p:nvPr userDrawn="1"/>
        </p:nvSpPr>
        <p:spPr>
          <a:xfrm>
            <a:off x="5226012" y="1828597"/>
            <a:ext cx="914400" cy="914400"/>
          </a:xfrm>
          <a:prstGeom prst="rect">
            <a:avLst/>
          </a:prstGeom>
          <a:solidFill>
            <a:srgbClr val="000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0914818-9B22-2E40-A29A-49EB5E614957}"/>
              </a:ext>
            </a:extLst>
          </p:cNvPr>
          <p:cNvSpPr txBox="1"/>
          <p:nvPr userDrawn="1"/>
        </p:nvSpPr>
        <p:spPr>
          <a:xfrm>
            <a:off x="8420242" y="2218699"/>
            <a:ext cx="1082348" cy="523220"/>
          </a:xfrm>
          <a:prstGeom prst="rect">
            <a:avLst/>
          </a:prstGeom>
          <a:noFill/>
        </p:spPr>
        <p:txBody>
          <a:bodyPr wrap="square" rtlCol="0">
            <a:spAutoFit/>
          </a:bodyPr>
          <a:lstStyle/>
          <a:p>
            <a:r>
              <a:rPr lang="en-US" sz="1400" dirty="0">
                <a:solidFill>
                  <a:schemeClr val="tx2">
                    <a:lumMod val="50000"/>
                  </a:schemeClr>
                </a:solidFill>
                <a:latin typeface="Arial" panose="020B0604020202020204" pitchFamily="34" charset="0"/>
                <a:cs typeface="Arial" panose="020B0604020202020204" pitchFamily="34" charset="0"/>
              </a:rPr>
              <a:t>Text</a:t>
            </a:r>
          </a:p>
          <a:p>
            <a:r>
              <a:rPr lang="en-US" sz="1400" dirty="0">
                <a:solidFill>
                  <a:schemeClr val="tx2">
                    <a:lumMod val="50000"/>
                  </a:schemeClr>
                </a:solidFill>
                <a:latin typeface="Arial" panose="020B0604020202020204" pitchFamily="34" charset="0"/>
                <a:cs typeface="Arial" panose="020B0604020202020204" pitchFamily="34" charset="0"/>
              </a:rPr>
              <a:t>#000545</a:t>
            </a:r>
          </a:p>
        </p:txBody>
      </p:sp>
      <p:sp>
        <p:nvSpPr>
          <p:cNvPr id="23" name="Rectangle 22">
            <a:extLst>
              <a:ext uri="{FF2B5EF4-FFF2-40B4-BE49-F238E27FC236}">
                <a16:creationId xmlns:a16="http://schemas.microsoft.com/office/drawing/2014/main" id="{75E40BFF-B5F3-7041-8DE1-39F4BBC6C248}"/>
              </a:ext>
            </a:extLst>
          </p:cNvPr>
          <p:cNvSpPr/>
          <p:nvPr userDrawn="1"/>
        </p:nvSpPr>
        <p:spPr>
          <a:xfrm>
            <a:off x="7496118" y="1828597"/>
            <a:ext cx="914400" cy="914400"/>
          </a:xfrm>
          <a:prstGeom prst="rect">
            <a:avLst/>
          </a:prstGeom>
          <a:solidFill>
            <a:srgbClr val="000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0EBADA9-5EA7-4E44-9BD7-7ABC6746850D}"/>
              </a:ext>
            </a:extLst>
          </p:cNvPr>
          <p:cNvSpPr txBox="1"/>
          <p:nvPr userDrawn="1"/>
        </p:nvSpPr>
        <p:spPr>
          <a:xfrm>
            <a:off x="10680626" y="2219777"/>
            <a:ext cx="941283" cy="523220"/>
          </a:xfrm>
          <a:prstGeom prst="rect">
            <a:avLst/>
          </a:prstGeom>
          <a:noFill/>
        </p:spPr>
        <p:txBody>
          <a:bodyPr wrap="none" rtlCol="0">
            <a:spAutoFit/>
          </a:bodyPr>
          <a:lstStyle/>
          <a:p>
            <a:r>
              <a:rPr lang="en-US" sz="1400" dirty="0">
                <a:solidFill>
                  <a:schemeClr val="tx2">
                    <a:lumMod val="50000"/>
                  </a:schemeClr>
                </a:solidFill>
                <a:latin typeface="Arial" panose="020B0604020202020204" pitchFamily="34" charset="0"/>
                <a:cs typeface="Arial" panose="020B0604020202020204" pitchFamily="34" charset="0"/>
              </a:rPr>
              <a:t>Green</a:t>
            </a:r>
          </a:p>
          <a:p>
            <a:r>
              <a:rPr lang="en-US" sz="1400" dirty="0">
                <a:solidFill>
                  <a:schemeClr val="tx2">
                    <a:lumMod val="50000"/>
                  </a:schemeClr>
                </a:solidFill>
                <a:latin typeface="Arial" panose="020B0604020202020204" pitchFamily="34" charset="0"/>
                <a:cs typeface="Arial" panose="020B0604020202020204" pitchFamily="34" charset="0"/>
              </a:rPr>
              <a:t>#00A0DF</a:t>
            </a:r>
          </a:p>
        </p:txBody>
      </p:sp>
      <p:sp>
        <p:nvSpPr>
          <p:cNvPr id="25" name="Rectangle 24">
            <a:extLst>
              <a:ext uri="{FF2B5EF4-FFF2-40B4-BE49-F238E27FC236}">
                <a16:creationId xmlns:a16="http://schemas.microsoft.com/office/drawing/2014/main" id="{9954877B-7E4B-7743-AB01-C66DB4F6481D}"/>
              </a:ext>
            </a:extLst>
          </p:cNvPr>
          <p:cNvSpPr/>
          <p:nvPr userDrawn="1"/>
        </p:nvSpPr>
        <p:spPr>
          <a:xfrm>
            <a:off x="9766226" y="1828597"/>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72219DD-6A51-BD40-8FD3-0B8FAD3F8DE8}"/>
              </a:ext>
            </a:extLst>
          </p:cNvPr>
          <p:cNvSpPr txBox="1"/>
          <p:nvPr userDrawn="1"/>
        </p:nvSpPr>
        <p:spPr>
          <a:xfrm>
            <a:off x="1600200" y="4877938"/>
            <a:ext cx="909223" cy="523220"/>
          </a:xfrm>
          <a:prstGeom prst="rect">
            <a:avLst/>
          </a:prstGeom>
          <a:noFill/>
        </p:spPr>
        <p:txBody>
          <a:bodyPr wrap="none" rtlCol="0">
            <a:spAutoFit/>
          </a:bodyPr>
          <a:lstStyle/>
          <a:p>
            <a:r>
              <a:rPr lang="en-US" sz="1400" dirty="0">
                <a:solidFill>
                  <a:schemeClr val="tx2">
                    <a:lumMod val="50000"/>
                  </a:schemeClr>
                </a:solidFill>
                <a:latin typeface="Arial" panose="020B0604020202020204" pitchFamily="34" charset="0"/>
                <a:cs typeface="Arial" panose="020B0604020202020204" pitchFamily="34" charset="0"/>
              </a:rPr>
              <a:t>Orange</a:t>
            </a:r>
          </a:p>
          <a:p>
            <a:r>
              <a:rPr lang="en-US" sz="1400" dirty="0">
                <a:solidFill>
                  <a:schemeClr val="tx2">
                    <a:lumMod val="50000"/>
                  </a:schemeClr>
                </a:solidFill>
                <a:latin typeface="Arial" panose="020B0604020202020204" pitchFamily="34" charset="0"/>
                <a:cs typeface="Arial" panose="020B0604020202020204" pitchFamily="34" charset="0"/>
              </a:rPr>
              <a:t>#FF7F32</a:t>
            </a:r>
          </a:p>
        </p:txBody>
      </p:sp>
      <p:sp>
        <p:nvSpPr>
          <p:cNvPr id="33" name="Rectangle 32">
            <a:extLst>
              <a:ext uri="{FF2B5EF4-FFF2-40B4-BE49-F238E27FC236}">
                <a16:creationId xmlns:a16="http://schemas.microsoft.com/office/drawing/2014/main" id="{33FC893F-039A-CD43-84AE-B01DECBE050B}"/>
              </a:ext>
            </a:extLst>
          </p:cNvPr>
          <p:cNvSpPr/>
          <p:nvPr userDrawn="1"/>
        </p:nvSpPr>
        <p:spPr>
          <a:xfrm>
            <a:off x="685800" y="4486758"/>
            <a:ext cx="914400" cy="914400"/>
          </a:xfrm>
          <a:prstGeom prst="rect">
            <a:avLst/>
          </a:prstGeom>
          <a:solidFill>
            <a:srgbClr val="FF7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F75D856-60C8-CF41-9163-0A43C7F47B74}"/>
              </a:ext>
            </a:extLst>
          </p:cNvPr>
          <p:cNvSpPr txBox="1"/>
          <p:nvPr userDrawn="1"/>
        </p:nvSpPr>
        <p:spPr>
          <a:xfrm>
            <a:off x="3870304" y="4877578"/>
            <a:ext cx="880369" cy="523220"/>
          </a:xfrm>
          <a:prstGeom prst="rect">
            <a:avLst/>
          </a:prstGeom>
          <a:noFill/>
        </p:spPr>
        <p:txBody>
          <a:bodyPr wrap="none" rtlCol="0">
            <a:spAutoFit/>
          </a:bodyPr>
          <a:lstStyle/>
          <a:p>
            <a:r>
              <a:rPr lang="en-US" sz="1400" dirty="0">
                <a:solidFill>
                  <a:schemeClr val="tx2">
                    <a:lumMod val="50000"/>
                  </a:schemeClr>
                </a:solidFill>
                <a:latin typeface="Arial" panose="020B0604020202020204" pitchFamily="34" charset="0"/>
                <a:cs typeface="Arial" panose="020B0604020202020204" pitchFamily="34" charset="0"/>
              </a:rPr>
              <a:t>Purple</a:t>
            </a:r>
          </a:p>
          <a:p>
            <a:r>
              <a:rPr lang="en-US" sz="1400" dirty="0">
                <a:solidFill>
                  <a:schemeClr val="tx2">
                    <a:lumMod val="50000"/>
                  </a:schemeClr>
                </a:solidFill>
                <a:latin typeface="Arial" panose="020B0604020202020204" pitchFamily="34" charset="0"/>
                <a:cs typeface="Arial" panose="020B0604020202020204" pitchFamily="34" charset="0"/>
              </a:rPr>
              <a:t>#653279</a:t>
            </a:r>
          </a:p>
        </p:txBody>
      </p:sp>
      <p:sp>
        <p:nvSpPr>
          <p:cNvPr id="35" name="Rectangle 34">
            <a:extLst>
              <a:ext uri="{FF2B5EF4-FFF2-40B4-BE49-F238E27FC236}">
                <a16:creationId xmlns:a16="http://schemas.microsoft.com/office/drawing/2014/main" id="{5A119F76-E666-8D41-B6A2-16D688679A23}"/>
              </a:ext>
            </a:extLst>
          </p:cNvPr>
          <p:cNvSpPr/>
          <p:nvPr userDrawn="1"/>
        </p:nvSpPr>
        <p:spPr>
          <a:xfrm>
            <a:off x="2955906" y="4486758"/>
            <a:ext cx="914400" cy="914400"/>
          </a:xfrm>
          <a:prstGeom prst="rect">
            <a:avLst/>
          </a:prstGeom>
          <a:solidFill>
            <a:srgbClr val="653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8F5940C-CF31-8E47-837C-0F8AB8FAE073}"/>
              </a:ext>
            </a:extLst>
          </p:cNvPr>
          <p:cNvSpPr txBox="1"/>
          <p:nvPr userDrawn="1"/>
        </p:nvSpPr>
        <p:spPr>
          <a:xfrm>
            <a:off x="6141318" y="4877219"/>
            <a:ext cx="941027" cy="523220"/>
          </a:xfrm>
          <a:prstGeom prst="rect">
            <a:avLst/>
          </a:prstGeom>
          <a:noFill/>
        </p:spPr>
        <p:txBody>
          <a:bodyPr wrap="none" rtlCol="0">
            <a:spAutoFit/>
          </a:bodyPr>
          <a:lstStyle/>
          <a:p>
            <a:r>
              <a:rPr lang="en-US" sz="1400" dirty="0">
                <a:solidFill>
                  <a:schemeClr val="tx2">
                    <a:lumMod val="50000"/>
                  </a:schemeClr>
                </a:solidFill>
                <a:latin typeface="Arial" panose="020B0604020202020204" pitchFamily="34" charset="0"/>
                <a:cs typeface="Arial" panose="020B0604020202020204" pitchFamily="34" charset="0"/>
              </a:rPr>
              <a:t>Yellow</a:t>
            </a:r>
          </a:p>
          <a:p>
            <a:r>
              <a:rPr lang="en-US" sz="1400" dirty="0">
                <a:solidFill>
                  <a:schemeClr val="tx2">
                    <a:lumMod val="50000"/>
                  </a:schemeClr>
                </a:solidFill>
                <a:latin typeface="Arial" panose="020B0604020202020204" pitchFamily="34" charset="0"/>
                <a:cs typeface="Arial" panose="020B0604020202020204" pitchFamily="34" charset="0"/>
              </a:rPr>
              <a:t>#FAAF3F</a:t>
            </a:r>
          </a:p>
        </p:txBody>
      </p:sp>
      <p:sp>
        <p:nvSpPr>
          <p:cNvPr id="37" name="Rectangle 36">
            <a:extLst>
              <a:ext uri="{FF2B5EF4-FFF2-40B4-BE49-F238E27FC236}">
                <a16:creationId xmlns:a16="http://schemas.microsoft.com/office/drawing/2014/main" id="{98C9D5E9-CDA0-0F4C-AC69-73C51298739A}"/>
              </a:ext>
            </a:extLst>
          </p:cNvPr>
          <p:cNvSpPr/>
          <p:nvPr userDrawn="1"/>
        </p:nvSpPr>
        <p:spPr>
          <a:xfrm>
            <a:off x="5226012" y="4486758"/>
            <a:ext cx="914400" cy="914400"/>
          </a:xfrm>
          <a:prstGeom prst="rect">
            <a:avLst/>
          </a:prstGeom>
          <a:solidFill>
            <a:srgbClr val="FAA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D4EF16F-193E-6840-9FFF-F8AF08ABC923}"/>
              </a:ext>
            </a:extLst>
          </p:cNvPr>
          <p:cNvSpPr txBox="1"/>
          <p:nvPr userDrawn="1"/>
        </p:nvSpPr>
        <p:spPr>
          <a:xfrm>
            <a:off x="8420242" y="4876860"/>
            <a:ext cx="1082348" cy="523220"/>
          </a:xfrm>
          <a:prstGeom prst="rect">
            <a:avLst/>
          </a:prstGeom>
          <a:noFill/>
        </p:spPr>
        <p:txBody>
          <a:bodyPr wrap="square" rtlCol="0">
            <a:spAutoFit/>
          </a:bodyPr>
          <a:lstStyle/>
          <a:p>
            <a:r>
              <a:rPr lang="en-US" sz="1400" dirty="0">
                <a:solidFill>
                  <a:schemeClr val="tx2">
                    <a:lumMod val="50000"/>
                  </a:schemeClr>
                </a:solidFill>
                <a:latin typeface="Arial" panose="020B0604020202020204" pitchFamily="34" charset="0"/>
                <a:cs typeface="Arial" panose="020B0604020202020204" pitchFamily="34" charset="0"/>
              </a:rPr>
              <a:t>Aqua</a:t>
            </a:r>
          </a:p>
          <a:p>
            <a:r>
              <a:rPr lang="en-US" sz="1400" dirty="0">
                <a:solidFill>
                  <a:schemeClr val="tx2">
                    <a:lumMod val="50000"/>
                  </a:schemeClr>
                </a:solidFill>
                <a:latin typeface="Arial" panose="020B0604020202020204" pitchFamily="34" charset="0"/>
                <a:cs typeface="Arial" panose="020B0604020202020204" pitchFamily="34" charset="0"/>
              </a:rPr>
              <a:t>#5EC8E5</a:t>
            </a:r>
          </a:p>
        </p:txBody>
      </p:sp>
      <p:sp>
        <p:nvSpPr>
          <p:cNvPr id="39" name="Rectangle 38">
            <a:extLst>
              <a:ext uri="{FF2B5EF4-FFF2-40B4-BE49-F238E27FC236}">
                <a16:creationId xmlns:a16="http://schemas.microsoft.com/office/drawing/2014/main" id="{A42800CD-9DB3-0A41-822C-BDE388728504}"/>
              </a:ext>
            </a:extLst>
          </p:cNvPr>
          <p:cNvSpPr/>
          <p:nvPr userDrawn="1"/>
        </p:nvSpPr>
        <p:spPr>
          <a:xfrm>
            <a:off x="7496118" y="4486758"/>
            <a:ext cx="914400" cy="914400"/>
          </a:xfrm>
          <a:prstGeom prst="rect">
            <a:avLst/>
          </a:prstGeom>
          <a:solidFill>
            <a:srgbClr val="5E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09BCDB7-560F-0E41-9195-BD9D3EC8AC86}"/>
              </a:ext>
            </a:extLst>
          </p:cNvPr>
          <p:cNvSpPr txBox="1"/>
          <p:nvPr userDrawn="1"/>
        </p:nvSpPr>
        <p:spPr>
          <a:xfrm>
            <a:off x="10680626" y="4877938"/>
            <a:ext cx="931665" cy="523220"/>
          </a:xfrm>
          <a:prstGeom prst="rect">
            <a:avLst/>
          </a:prstGeom>
          <a:noFill/>
        </p:spPr>
        <p:txBody>
          <a:bodyPr wrap="none" rtlCol="0">
            <a:spAutoFit/>
          </a:bodyPr>
          <a:lstStyle/>
          <a:p>
            <a:r>
              <a:rPr lang="en-US" sz="1400" dirty="0">
                <a:solidFill>
                  <a:schemeClr val="tx2">
                    <a:lumMod val="50000"/>
                  </a:schemeClr>
                </a:solidFill>
                <a:latin typeface="Arial" panose="020B0604020202020204" pitchFamily="34" charset="0"/>
                <a:cs typeface="Arial" panose="020B0604020202020204" pitchFamily="34" charset="0"/>
              </a:rPr>
              <a:t>Pink</a:t>
            </a:r>
          </a:p>
          <a:p>
            <a:r>
              <a:rPr lang="en-US" sz="1400" dirty="0">
                <a:solidFill>
                  <a:schemeClr val="tx2">
                    <a:lumMod val="50000"/>
                  </a:schemeClr>
                </a:solidFill>
                <a:latin typeface="Arial" panose="020B0604020202020204" pitchFamily="34" charset="0"/>
                <a:cs typeface="Arial" panose="020B0604020202020204" pitchFamily="34" charset="0"/>
              </a:rPr>
              <a:t>#E35C96</a:t>
            </a:r>
          </a:p>
        </p:txBody>
      </p:sp>
      <p:sp>
        <p:nvSpPr>
          <p:cNvPr id="41" name="Rectangle 40">
            <a:extLst>
              <a:ext uri="{FF2B5EF4-FFF2-40B4-BE49-F238E27FC236}">
                <a16:creationId xmlns:a16="http://schemas.microsoft.com/office/drawing/2014/main" id="{A217E1DD-EF52-F345-9C8F-9911D8674590}"/>
              </a:ext>
            </a:extLst>
          </p:cNvPr>
          <p:cNvSpPr/>
          <p:nvPr userDrawn="1"/>
        </p:nvSpPr>
        <p:spPr>
          <a:xfrm>
            <a:off x="9766226" y="4486758"/>
            <a:ext cx="914400" cy="914400"/>
          </a:xfrm>
          <a:prstGeom prst="rect">
            <a:avLst/>
          </a:prstGeom>
          <a:solidFill>
            <a:srgbClr val="E35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DE1D9CD4-BE66-AB41-8794-58F8C1D7A791}"/>
              </a:ext>
            </a:extLst>
          </p:cNvPr>
          <p:cNvSpPr txBox="1">
            <a:spLocks/>
          </p:cNvSpPr>
          <p:nvPr userDrawn="1"/>
        </p:nvSpPr>
        <p:spPr>
          <a:xfrm>
            <a:off x="3581400" y="3487360"/>
            <a:ext cx="5029200" cy="498598"/>
          </a:xfrm>
          <a:prstGeom prst="rect">
            <a:avLst/>
          </a:prstGeom>
        </p:spPr>
        <p:txBody>
          <a:bodyPr vert="horz" wrap="square" lIns="0" tIns="0" rIns="0" bIns="0" rtlCol="0" anchor="t" anchorCtr="0">
            <a:spAutoFit/>
          </a:bodyPr>
          <a:lstStyle>
            <a:lvl1pPr marL="11113" indent="0" algn="ctr" defTabSz="914400" rtl="0" eaLnBrk="1" latinLnBrk="0" hangingPunct="1">
              <a:lnSpc>
                <a:spcPct val="90000"/>
              </a:lnSpc>
              <a:spcBef>
                <a:spcPct val="0"/>
              </a:spcBef>
              <a:buNone/>
              <a:tabLst/>
              <a:defRPr sz="3600" b="1" i="0" kern="1200">
                <a:solidFill>
                  <a:schemeClr val="tx2">
                    <a:lumMod val="50000"/>
                  </a:schemeClr>
                </a:solidFill>
                <a:latin typeface="Arial" panose="020B0604020202020204" pitchFamily="34" charset="0"/>
                <a:ea typeface="+mj-ea"/>
                <a:cs typeface="Arial" panose="020B0604020202020204" pitchFamily="34" charset="0"/>
              </a:defRPr>
            </a:lvl1pPr>
          </a:lstStyle>
          <a:p>
            <a:r>
              <a:rPr lang="en-US" dirty="0"/>
              <a:t>Accent Colors</a:t>
            </a:r>
          </a:p>
        </p:txBody>
      </p:sp>
    </p:spTree>
    <p:extLst>
      <p:ext uri="{BB962C8B-B14F-4D97-AF65-F5344CB8AC3E}">
        <p14:creationId xmlns:p14="http://schemas.microsoft.com/office/powerpoint/2010/main" val="3440658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ext: 1 Line 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C77D-EA9E-7446-8398-E358DC56A246}"/>
              </a:ext>
            </a:extLst>
          </p:cNvPr>
          <p:cNvSpPr>
            <a:spLocks noGrp="1"/>
          </p:cNvSpPr>
          <p:nvPr>
            <p:ph type="title" hasCustomPrompt="1"/>
          </p:nvPr>
        </p:nvSpPr>
        <p:spPr/>
        <p:txBody>
          <a:bodyPr/>
          <a:lstStyle/>
          <a:p>
            <a:r>
              <a:rPr lang="en-US" dirty="0"/>
              <a:t>Headline Title Lorem ipsum</a:t>
            </a:r>
          </a:p>
        </p:txBody>
      </p:sp>
      <p:sp>
        <p:nvSpPr>
          <p:cNvPr id="3" name="Content Placeholder 2">
            <a:extLst>
              <a:ext uri="{FF2B5EF4-FFF2-40B4-BE49-F238E27FC236}">
                <a16:creationId xmlns:a16="http://schemas.microsoft.com/office/drawing/2014/main" id="{FE5A1507-2A54-8A41-8F80-724F4D6300CA}"/>
              </a:ext>
            </a:extLst>
          </p:cNvPr>
          <p:cNvSpPr>
            <a:spLocks noGrp="1"/>
          </p:cNvSpPr>
          <p:nvPr>
            <p:ph idx="1" hasCustomPrompt="1"/>
          </p:nvPr>
        </p:nvSpPr>
        <p:spPr>
          <a:xfrm>
            <a:off x="685800" y="1828800"/>
            <a:ext cx="9145044" cy="3515386"/>
          </a:xfrm>
        </p:spPr>
        <p:txBody>
          <a:bodyPr/>
          <a:lstStyle>
            <a:lvl1pPr marL="0">
              <a:buNone/>
              <a:defRPr/>
            </a:lvl1pPr>
          </a:lstStyle>
          <a:p>
            <a:pPr lvl="0"/>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Tree>
    <p:extLst>
      <p:ext uri="{BB962C8B-B14F-4D97-AF65-F5344CB8AC3E}">
        <p14:creationId xmlns:p14="http://schemas.microsoft.com/office/powerpoint/2010/main" val="288657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shots: 3 Speak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A1507-2A54-8A41-8F80-724F4D6300CA}"/>
              </a:ext>
            </a:extLst>
          </p:cNvPr>
          <p:cNvSpPr>
            <a:spLocks noGrp="1"/>
          </p:cNvSpPr>
          <p:nvPr>
            <p:ph idx="1" hasCustomPrompt="1"/>
          </p:nvPr>
        </p:nvSpPr>
        <p:spPr>
          <a:xfrm>
            <a:off x="1589933" y="5618378"/>
            <a:ext cx="2549581" cy="602975"/>
          </a:xfrm>
        </p:spPr>
        <p:txBody>
          <a:bodyPr>
            <a:normAutofit/>
          </a:bodyPr>
          <a:lstStyle>
            <a:lvl1pPr marL="0" algn="ctr">
              <a:lnSpc>
                <a:spcPct val="100000"/>
              </a:lnSpc>
              <a:spcBef>
                <a:spcPts val="0"/>
              </a:spcBef>
              <a:spcAft>
                <a:spcPts val="0"/>
              </a:spcAft>
              <a:buNone/>
              <a:defRPr sz="1200">
                <a:latin typeface="Arial" panose="020B0604020202020204" pitchFamily="34" charset="0"/>
                <a:cs typeface="Arial" panose="020B0604020202020204" pitchFamily="34" charset="0"/>
              </a:defRPr>
            </a:lvl1pPr>
          </a:lstStyle>
          <a:p>
            <a:pPr lvl="0"/>
            <a:r>
              <a:rPr lang="en-US" dirty="0"/>
              <a:t>Attribution, Organization</a:t>
            </a:r>
          </a:p>
        </p:txBody>
      </p:sp>
      <p:sp>
        <p:nvSpPr>
          <p:cNvPr id="17" name="Title 1">
            <a:extLst>
              <a:ext uri="{FF2B5EF4-FFF2-40B4-BE49-F238E27FC236}">
                <a16:creationId xmlns:a16="http://schemas.microsoft.com/office/drawing/2014/main" id="{F3B10EC2-F1AA-9244-B79C-C4086B32A69C}"/>
              </a:ext>
            </a:extLst>
          </p:cNvPr>
          <p:cNvSpPr>
            <a:spLocks noGrp="1"/>
          </p:cNvSpPr>
          <p:nvPr>
            <p:ph type="title" hasCustomPrompt="1"/>
          </p:nvPr>
        </p:nvSpPr>
        <p:spPr>
          <a:xfrm>
            <a:off x="3581400" y="705295"/>
            <a:ext cx="5029200" cy="498598"/>
          </a:xfrm>
        </p:spPr>
        <p:txBody>
          <a:bodyPr/>
          <a:lstStyle>
            <a:lvl1pPr algn="ctr">
              <a:defRPr/>
            </a:lvl1pPr>
          </a:lstStyle>
          <a:p>
            <a:r>
              <a:rPr lang="en-US" dirty="0"/>
              <a:t>Headline Title</a:t>
            </a:r>
          </a:p>
        </p:txBody>
      </p:sp>
      <p:sp>
        <p:nvSpPr>
          <p:cNvPr id="19" name="Content Placeholder 2">
            <a:extLst>
              <a:ext uri="{FF2B5EF4-FFF2-40B4-BE49-F238E27FC236}">
                <a16:creationId xmlns:a16="http://schemas.microsoft.com/office/drawing/2014/main" id="{A7E09DCA-B274-D347-89D8-A07ADD21DD43}"/>
              </a:ext>
            </a:extLst>
          </p:cNvPr>
          <p:cNvSpPr>
            <a:spLocks noGrp="1"/>
          </p:cNvSpPr>
          <p:nvPr>
            <p:ph idx="14" hasCustomPrompt="1"/>
          </p:nvPr>
        </p:nvSpPr>
        <p:spPr>
          <a:xfrm>
            <a:off x="1589933" y="4951112"/>
            <a:ext cx="2549581" cy="296562"/>
          </a:xfrm>
        </p:spPr>
        <p:txBody>
          <a:bodyPr anchor="t" anchorCtr="0">
            <a:normAutofit/>
          </a:bodyPr>
          <a:lstStyle>
            <a:lvl1pPr marL="0" algn="ctr">
              <a:buNone/>
              <a:defRPr sz="22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21" name="Content Placeholder 2">
            <a:extLst>
              <a:ext uri="{FF2B5EF4-FFF2-40B4-BE49-F238E27FC236}">
                <a16:creationId xmlns:a16="http://schemas.microsoft.com/office/drawing/2014/main" id="{AC39CBE9-B4E6-F149-B01B-42DD4760CCE8}"/>
              </a:ext>
            </a:extLst>
          </p:cNvPr>
          <p:cNvSpPr>
            <a:spLocks noGrp="1"/>
          </p:cNvSpPr>
          <p:nvPr>
            <p:ph idx="25" hasCustomPrompt="1"/>
          </p:nvPr>
        </p:nvSpPr>
        <p:spPr>
          <a:xfrm>
            <a:off x="1589933" y="5284745"/>
            <a:ext cx="2549581" cy="296562"/>
          </a:xfrm>
        </p:spPr>
        <p:txBody>
          <a:bodyPr anchor="t" anchorCtr="0">
            <a:normAutofit/>
          </a:bodyPr>
          <a:lstStyle>
            <a:lvl1pPr marL="0" algn="ctr">
              <a:buNone/>
              <a:defRPr sz="18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9" name="Picture Placeholder 8">
            <a:extLst>
              <a:ext uri="{FF2B5EF4-FFF2-40B4-BE49-F238E27FC236}">
                <a16:creationId xmlns:a16="http://schemas.microsoft.com/office/drawing/2014/main" id="{A7F6985A-8EEC-A74B-A33A-F37DAEBFD219}"/>
              </a:ext>
            </a:extLst>
          </p:cNvPr>
          <p:cNvSpPr>
            <a:spLocks noGrp="1"/>
          </p:cNvSpPr>
          <p:nvPr>
            <p:ph type="pic" sz="quarter" idx="26"/>
          </p:nvPr>
        </p:nvSpPr>
        <p:spPr>
          <a:xfrm>
            <a:off x="1591055" y="1610326"/>
            <a:ext cx="2551176" cy="3196624"/>
          </a:xfrm>
        </p:spPr>
        <p:txBody>
          <a:bodyPr/>
          <a:lstStyle>
            <a:lvl1pPr algn="ctr">
              <a:defRPr/>
            </a:lvl1pPr>
          </a:lstStyle>
          <a:p>
            <a:endParaRPr lang="en-US" dirty="0"/>
          </a:p>
        </p:txBody>
      </p:sp>
      <p:sp>
        <p:nvSpPr>
          <p:cNvPr id="27" name="Content Placeholder 2">
            <a:extLst>
              <a:ext uri="{FF2B5EF4-FFF2-40B4-BE49-F238E27FC236}">
                <a16:creationId xmlns:a16="http://schemas.microsoft.com/office/drawing/2014/main" id="{A1C122B9-30E9-4E41-B4EC-258CDD30DA01}"/>
              </a:ext>
            </a:extLst>
          </p:cNvPr>
          <p:cNvSpPr>
            <a:spLocks noGrp="1"/>
          </p:cNvSpPr>
          <p:nvPr>
            <p:ph idx="27" hasCustomPrompt="1"/>
          </p:nvPr>
        </p:nvSpPr>
        <p:spPr>
          <a:xfrm>
            <a:off x="8051364" y="5618378"/>
            <a:ext cx="2549581" cy="602975"/>
          </a:xfrm>
        </p:spPr>
        <p:txBody>
          <a:bodyPr>
            <a:normAutofit/>
          </a:bodyPr>
          <a:lstStyle>
            <a:lvl1pPr marL="0" algn="ctr">
              <a:lnSpc>
                <a:spcPct val="100000"/>
              </a:lnSpc>
              <a:spcBef>
                <a:spcPts val="0"/>
              </a:spcBef>
              <a:spcAft>
                <a:spcPts val="0"/>
              </a:spcAft>
              <a:buNone/>
              <a:defRPr sz="1200">
                <a:latin typeface="Arial" panose="020B0604020202020204" pitchFamily="34" charset="0"/>
                <a:cs typeface="Arial" panose="020B0604020202020204" pitchFamily="34" charset="0"/>
              </a:defRPr>
            </a:lvl1pPr>
          </a:lstStyle>
          <a:p>
            <a:pPr lvl="0"/>
            <a:r>
              <a:rPr lang="en-US" dirty="0"/>
              <a:t>Attribution, Organization</a:t>
            </a:r>
          </a:p>
        </p:txBody>
      </p:sp>
      <p:sp>
        <p:nvSpPr>
          <p:cNvPr id="34" name="Content Placeholder 2">
            <a:extLst>
              <a:ext uri="{FF2B5EF4-FFF2-40B4-BE49-F238E27FC236}">
                <a16:creationId xmlns:a16="http://schemas.microsoft.com/office/drawing/2014/main" id="{A0122AF0-40CF-3C4E-A1BF-443F53B109FE}"/>
              </a:ext>
            </a:extLst>
          </p:cNvPr>
          <p:cNvSpPr>
            <a:spLocks noGrp="1"/>
          </p:cNvSpPr>
          <p:nvPr>
            <p:ph idx="28" hasCustomPrompt="1"/>
          </p:nvPr>
        </p:nvSpPr>
        <p:spPr>
          <a:xfrm>
            <a:off x="8051364" y="4951112"/>
            <a:ext cx="2549581" cy="296562"/>
          </a:xfrm>
        </p:spPr>
        <p:txBody>
          <a:bodyPr anchor="t" anchorCtr="0">
            <a:normAutofit/>
          </a:bodyPr>
          <a:lstStyle>
            <a:lvl1pPr marL="0" algn="ctr">
              <a:buNone/>
              <a:defRPr sz="22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38" name="Content Placeholder 2">
            <a:extLst>
              <a:ext uri="{FF2B5EF4-FFF2-40B4-BE49-F238E27FC236}">
                <a16:creationId xmlns:a16="http://schemas.microsoft.com/office/drawing/2014/main" id="{2C19544A-7CAB-6F43-98DB-B2A36098771F}"/>
              </a:ext>
            </a:extLst>
          </p:cNvPr>
          <p:cNvSpPr>
            <a:spLocks noGrp="1"/>
          </p:cNvSpPr>
          <p:nvPr>
            <p:ph idx="29" hasCustomPrompt="1"/>
          </p:nvPr>
        </p:nvSpPr>
        <p:spPr>
          <a:xfrm>
            <a:off x="8051364" y="5284745"/>
            <a:ext cx="2549581" cy="296562"/>
          </a:xfrm>
        </p:spPr>
        <p:txBody>
          <a:bodyPr anchor="t" anchorCtr="0">
            <a:normAutofit/>
          </a:bodyPr>
          <a:lstStyle>
            <a:lvl1pPr marL="0" algn="ctr">
              <a:buNone/>
              <a:defRPr sz="18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39" name="Picture Placeholder 8">
            <a:extLst>
              <a:ext uri="{FF2B5EF4-FFF2-40B4-BE49-F238E27FC236}">
                <a16:creationId xmlns:a16="http://schemas.microsoft.com/office/drawing/2014/main" id="{617740C6-68FA-6046-816C-0CE17FEC2B8C}"/>
              </a:ext>
            </a:extLst>
          </p:cNvPr>
          <p:cNvSpPr>
            <a:spLocks noGrp="1"/>
          </p:cNvSpPr>
          <p:nvPr>
            <p:ph type="pic" sz="quarter" idx="30"/>
          </p:nvPr>
        </p:nvSpPr>
        <p:spPr>
          <a:xfrm>
            <a:off x="8052486" y="1610326"/>
            <a:ext cx="2551176" cy="3196624"/>
          </a:xfrm>
        </p:spPr>
        <p:txBody>
          <a:bodyPr/>
          <a:lstStyle>
            <a:lvl1pPr algn="ctr">
              <a:defRPr/>
            </a:lvl1pPr>
          </a:lstStyle>
          <a:p>
            <a:endParaRPr lang="en-US"/>
          </a:p>
        </p:txBody>
      </p:sp>
      <p:sp>
        <p:nvSpPr>
          <p:cNvPr id="40" name="Content Placeholder 2">
            <a:extLst>
              <a:ext uri="{FF2B5EF4-FFF2-40B4-BE49-F238E27FC236}">
                <a16:creationId xmlns:a16="http://schemas.microsoft.com/office/drawing/2014/main" id="{BF551834-BA66-E04A-B0D1-3A25B1D208A8}"/>
              </a:ext>
            </a:extLst>
          </p:cNvPr>
          <p:cNvSpPr>
            <a:spLocks noGrp="1"/>
          </p:cNvSpPr>
          <p:nvPr>
            <p:ph idx="31" hasCustomPrompt="1"/>
          </p:nvPr>
        </p:nvSpPr>
        <p:spPr>
          <a:xfrm>
            <a:off x="4818492" y="5618378"/>
            <a:ext cx="2549581" cy="602975"/>
          </a:xfrm>
        </p:spPr>
        <p:txBody>
          <a:bodyPr>
            <a:normAutofit/>
          </a:bodyPr>
          <a:lstStyle>
            <a:lvl1pPr marL="0" algn="ctr">
              <a:lnSpc>
                <a:spcPct val="100000"/>
              </a:lnSpc>
              <a:spcBef>
                <a:spcPts val="0"/>
              </a:spcBef>
              <a:spcAft>
                <a:spcPts val="0"/>
              </a:spcAft>
              <a:buNone/>
              <a:defRPr sz="1200">
                <a:latin typeface="Arial" panose="020B0604020202020204" pitchFamily="34" charset="0"/>
                <a:cs typeface="Arial" panose="020B0604020202020204" pitchFamily="34" charset="0"/>
              </a:defRPr>
            </a:lvl1pPr>
          </a:lstStyle>
          <a:p>
            <a:pPr lvl="0"/>
            <a:r>
              <a:rPr lang="en-US" dirty="0"/>
              <a:t>Attribution, Organization</a:t>
            </a:r>
          </a:p>
        </p:txBody>
      </p:sp>
      <p:sp>
        <p:nvSpPr>
          <p:cNvPr id="41" name="Content Placeholder 2">
            <a:extLst>
              <a:ext uri="{FF2B5EF4-FFF2-40B4-BE49-F238E27FC236}">
                <a16:creationId xmlns:a16="http://schemas.microsoft.com/office/drawing/2014/main" id="{562EF0C6-79BE-D94F-98C6-1B803AAF8710}"/>
              </a:ext>
            </a:extLst>
          </p:cNvPr>
          <p:cNvSpPr>
            <a:spLocks noGrp="1"/>
          </p:cNvSpPr>
          <p:nvPr>
            <p:ph idx="32" hasCustomPrompt="1"/>
          </p:nvPr>
        </p:nvSpPr>
        <p:spPr>
          <a:xfrm>
            <a:off x="4818492" y="4951112"/>
            <a:ext cx="2549581" cy="296562"/>
          </a:xfrm>
        </p:spPr>
        <p:txBody>
          <a:bodyPr anchor="t" anchorCtr="0">
            <a:normAutofit/>
          </a:bodyPr>
          <a:lstStyle>
            <a:lvl1pPr marL="0" algn="ctr">
              <a:buNone/>
              <a:defRPr sz="22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42" name="Content Placeholder 2">
            <a:extLst>
              <a:ext uri="{FF2B5EF4-FFF2-40B4-BE49-F238E27FC236}">
                <a16:creationId xmlns:a16="http://schemas.microsoft.com/office/drawing/2014/main" id="{5928E468-1BCB-4948-87DD-8DA87CD89EA6}"/>
              </a:ext>
            </a:extLst>
          </p:cNvPr>
          <p:cNvSpPr>
            <a:spLocks noGrp="1"/>
          </p:cNvSpPr>
          <p:nvPr>
            <p:ph idx="33" hasCustomPrompt="1"/>
          </p:nvPr>
        </p:nvSpPr>
        <p:spPr>
          <a:xfrm>
            <a:off x="4818492" y="5284745"/>
            <a:ext cx="2549581" cy="296562"/>
          </a:xfrm>
        </p:spPr>
        <p:txBody>
          <a:bodyPr anchor="t" anchorCtr="0">
            <a:normAutofit/>
          </a:bodyPr>
          <a:lstStyle>
            <a:lvl1pPr marL="0" algn="ctr">
              <a:buNone/>
              <a:defRPr sz="18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43" name="Picture Placeholder 8">
            <a:extLst>
              <a:ext uri="{FF2B5EF4-FFF2-40B4-BE49-F238E27FC236}">
                <a16:creationId xmlns:a16="http://schemas.microsoft.com/office/drawing/2014/main" id="{621E6113-A86A-AC45-9494-2D86C53A61E4}"/>
              </a:ext>
            </a:extLst>
          </p:cNvPr>
          <p:cNvSpPr>
            <a:spLocks noGrp="1"/>
          </p:cNvSpPr>
          <p:nvPr>
            <p:ph type="pic" sz="quarter" idx="34"/>
          </p:nvPr>
        </p:nvSpPr>
        <p:spPr>
          <a:xfrm>
            <a:off x="4819614" y="1610326"/>
            <a:ext cx="2551176" cy="3196624"/>
          </a:xfrm>
        </p:spPr>
        <p:txBody>
          <a:bodyPr/>
          <a:lstStyle>
            <a:lvl1pPr algn="ctr">
              <a:defRPr/>
            </a:lvl1pPr>
          </a:lstStyle>
          <a:p>
            <a:endParaRPr lang="en-US"/>
          </a:p>
        </p:txBody>
      </p:sp>
    </p:spTree>
    <p:extLst>
      <p:ext uri="{BB962C8B-B14F-4D97-AF65-F5344CB8AC3E}">
        <p14:creationId xmlns:p14="http://schemas.microsoft.com/office/powerpoint/2010/main" val="244774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shots: 4 Speak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A1507-2A54-8A41-8F80-724F4D6300CA}"/>
              </a:ext>
            </a:extLst>
          </p:cNvPr>
          <p:cNvSpPr>
            <a:spLocks noGrp="1"/>
          </p:cNvSpPr>
          <p:nvPr>
            <p:ph idx="1" hasCustomPrompt="1"/>
          </p:nvPr>
        </p:nvSpPr>
        <p:spPr>
          <a:xfrm>
            <a:off x="677857" y="5325935"/>
            <a:ext cx="2260516" cy="602975"/>
          </a:xfrm>
        </p:spPr>
        <p:txBody>
          <a:bodyPr>
            <a:normAutofit/>
          </a:bodyPr>
          <a:lstStyle>
            <a:lvl1pPr marL="0" algn="ctr">
              <a:lnSpc>
                <a:spcPct val="100000"/>
              </a:lnSpc>
              <a:spcBef>
                <a:spcPts val="0"/>
              </a:spcBef>
              <a:spcAft>
                <a:spcPts val="0"/>
              </a:spcAft>
              <a:buNone/>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br>
              <a:rPr lang="en-US" dirty="0"/>
            </a:br>
            <a:r>
              <a:rPr lang="en-US" dirty="0"/>
              <a:t>Second line of attribution</a:t>
            </a:r>
          </a:p>
        </p:txBody>
      </p:sp>
      <p:sp>
        <p:nvSpPr>
          <p:cNvPr id="17" name="Title 1">
            <a:extLst>
              <a:ext uri="{FF2B5EF4-FFF2-40B4-BE49-F238E27FC236}">
                <a16:creationId xmlns:a16="http://schemas.microsoft.com/office/drawing/2014/main" id="{F3B10EC2-F1AA-9244-B79C-C4086B32A69C}"/>
              </a:ext>
            </a:extLst>
          </p:cNvPr>
          <p:cNvSpPr>
            <a:spLocks noGrp="1"/>
          </p:cNvSpPr>
          <p:nvPr>
            <p:ph type="title" hasCustomPrompt="1"/>
          </p:nvPr>
        </p:nvSpPr>
        <p:spPr>
          <a:xfrm>
            <a:off x="3581400" y="705295"/>
            <a:ext cx="5029200" cy="498598"/>
          </a:xfrm>
        </p:spPr>
        <p:txBody>
          <a:bodyPr/>
          <a:lstStyle>
            <a:lvl1pPr algn="ctr">
              <a:defRPr>
                <a:solidFill>
                  <a:schemeClr val="tx2">
                    <a:lumMod val="50000"/>
                  </a:schemeClr>
                </a:solidFill>
                <a:latin typeface="Arial" panose="020B0604020202020204" pitchFamily="34" charset="0"/>
                <a:cs typeface="Arial" panose="020B0604020202020204" pitchFamily="34" charset="0"/>
              </a:defRPr>
            </a:lvl1pPr>
          </a:lstStyle>
          <a:p>
            <a:r>
              <a:rPr lang="en-US" dirty="0"/>
              <a:t>Headline Title</a:t>
            </a:r>
          </a:p>
        </p:txBody>
      </p:sp>
      <p:sp>
        <p:nvSpPr>
          <p:cNvPr id="19" name="Content Placeholder 2">
            <a:extLst>
              <a:ext uri="{FF2B5EF4-FFF2-40B4-BE49-F238E27FC236}">
                <a16:creationId xmlns:a16="http://schemas.microsoft.com/office/drawing/2014/main" id="{A7E09DCA-B274-D347-89D8-A07ADD21DD43}"/>
              </a:ext>
            </a:extLst>
          </p:cNvPr>
          <p:cNvSpPr>
            <a:spLocks noGrp="1"/>
          </p:cNvSpPr>
          <p:nvPr>
            <p:ph idx="14" hasCustomPrompt="1"/>
          </p:nvPr>
        </p:nvSpPr>
        <p:spPr>
          <a:xfrm>
            <a:off x="677857" y="4658669"/>
            <a:ext cx="2260516" cy="296562"/>
          </a:xfrm>
        </p:spPr>
        <p:txBody>
          <a:bodyPr anchor="t" anchorCtr="0">
            <a:normAutofit/>
          </a:bodyPr>
          <a:lstStyle>
            <a:lvl1pPr marL="0" algn="ctr">
              <a:buNone/>
              <a:defRPr sz="22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21" name="Content Placeholder 2">
            <a:extLst>
              <a:ext uri="{FF2B5EF4-FFF2-40B4-BE49-F238E27FC236}">
                <a16:creationId xmlns:a16="http://schemas.microsoft.com/office/drawing/2014/main" id="{AC39CBE9-B4E6-F149-B01B-42DD4760CCE8}"/>
              </a:ext>
            </a:extLst>
          </p:cNvPr>
          <p:cNvSpPr>
            <a:spLocks noGrp="1"/>
          </p:cNvSpPr>
          <p:nvPr>
            <p:ph idx="25" hasCustomPrompt="1"/>
          </p:nvPr>
        </p:nvSpPr>
        <p:spPr>
          <a:xfrm>
            <a:off x="677857" y="4992302"/>
            <a:ext cx="2260516" cy="296562"/>
          </a:xfrm>
        </p:spPr>
        <p:txBody>
          <a:bodyPr anchor="t" anchorCtr="0">
            <a:normAutofit/>
          </a:bodyPr>
          <a:lstStyle>
            <a:lvl1pPr marL="0" algn="ctr">
              <a:buNone/>
              <a:defRPr sz="18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9" name="Picture Placeholder 8">
            <a:extLst>
              <a:ext uri="{FF2B5EF4-FFF2-40B4-BE49-F238E27FC236}">
                <a16:creationId xmlns:a16="http://schemas.microsoft.com/office/drawing/2014/main" id="{A7F6985A-8EEC-A74B-A33A-F37DAEBFD219}"/>
              </a:ext>
            </a:extLst>
          </p:cNvPr>
          <p:cNvSpPr>
            <a:spLocks noGrp="1"/>
          </p:cNvSpPr>
          <p:nvPr>
            <p:ph type="pic" sz="quarter" idx="26"/>
          </p:nvPr>
        </p:nvSpPr>
        <p:spPr>
          <a:xfrm>
            <a:off x="678978" y="1705231"/>
            <a:ext cx="2261930" cy="2809275"/>
          </a:xfrm>
        </p:spPr>
        <p:txBody>
          <a:bodyPr/>
          <a:lstStyle>
            <a:lvl1pPr algn="ctr">
              <a:defRPr>
                <a:solidFill>
                  <a:schemeClr val="tx2">
                    <a:lumMod val="50000"/>
                  </a:schemeClr>
                </a:solidFill>
                <a:latin typeface="Arial" panose="020B0604020202020204" pitchFamily="34" charset="0"/>
                <a:cs typeface="Arial" panose="020B0604020202020204" pitchFamily="34" charset="0"/>
              </a:defRPr>
            </a:lvl1pPr>
          </a:lstStyle>
          <a:p>
            <a:endParaRPr lang="en-US"/>
          </a:p>
        </p:txBody>
      </p:sp>
      <p:sp>
        <p:nvSpPr>
          <p:cNvPr id="18" name="Content Placeholder 2">
            <a:extLst>
              <a:ext uri="{FF2B5EF4-FFF2-40B4-BE49-F238E27FC236}">
                <a16:creationId xmlns:a16="http://schemas.microsoft.com/office/drawing/2014/main" id="{71AD2DCB-2FE1-3C4A-A89C-953A087AC69E}"/>
              </a:ext>
            </a:extLst>
          </p:cNvPr>
          <p:cNvSpPr>
            <a:spLocks noGrp="1"/>
          </p:cNvSpPr>
          <p:nvPr>
            <p:ph idx="27" hasCustomPrompt="1"/>
          </p:nvPr>
        </p:nvSpPr>
        <p:spPr>
          <a:xfrm>
            <a:off x="3519911" y="5325935"/>
            <a:ext cx="2260516" cy="602975"/>
          </a:xfrm>
        </p:spPr>
        <p:txBody>
          <a:bodyPr>
            <a:normAutofit/>
          </a:bodyPr>
          <a:lstStyle>
            <a:lvl1pPr marL="0" algn="ctr">
              <a:lnSpc>
                <a:spcPct val="100000"/>
              </a:lnSpc>
              <a:buNone/>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br>
              <a:rPr lang="en-US" dirty="0"/>
            </a:br>
            <a:r>
              <a:rPr lang="en-US" dirty="0"/>
              <a:t>Second line of attribution</a:t>
            </a:r>
          </a:p>
        </p:txBody>
      </p:sp>
      <p:sp>
        <p:nvSpPr>
          <p:cNvPr id="20" name="Content Placeholder 2">
            <a:extLst>
              <a:ext uri="{FF2B5EF4-FFF2-40B4-BE49-F238E27FC236}">
                <a16:creationId xmlns:a16="http://schemas.microsoft.com/office/drawing/2014/main" id="{10F546FC-1AB6-4E4F-90A4-B632F5D19AB6}"/>
              </a:ext>
            </a:extLst>
          </p:cNvPr>
          <p:cNvSpPr>
            <a:spLocks noGrp="1"/>
          </p:cNvSpPr>
          <p:nvPr>
            <p:ph idx="28" hasCustomPrompt="1"/>
          </p:nvPr>
        </p:nvSpPr>
        <p:spPr>
          <a:xfrm>
            <a:off x="3519911" y="4658669"/>
            <a:ext cx="2260516" cy="296562"/>
          </a:xfrm>
        </p:spPr>
        <p:txBody>
          <a:bodyPr anchor="t" anchorCtr="0">
            <a:normAutofit/>
          </a:bodyPr>
          <a:lstStyle>
            <a:lvl1pPr marL="0" algn="ctr">
              <a:buNone/>
              <a:defRPr sz="22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22" name="Content Placeholder 2">
            <a:extLst>
              <a:ext uri="{FF2B5EF4-FFF2-40B4-BE49-F238E27FC236}">
                <a16:creationId xmlns:a16="http://schemas.microsoft.com/office/drawing/2014/main" id="{EE23F606-DB71-8A4E-8D67-6DCF4328FD73}"/>
              </a:ext>
            </a:extLst>
          </p:cNvPr>
          <p:cNvSpPr>
            <a:spLocks noGrp="1"/>
          </p:cNvSpPr>
          <p:nvPr>
            <p:ph idx="29" hasCustomPrompt="1"/>
          </p:nvPr>
        </p:nvSpPr>
        <p:spPr>
          <a:xfrm>
            <a:off x="3519911" y="4992302"/>
            <a:ext cx="2260516" cy="296562"/>
          </a:xfrm>
        </p:spPr>
        <p:txBody>
          <a:bodyPr anchor="t" anchorCtr="0">
            <a:normAutofit/>
          </a:bodyPr>
          <a:lstStyle>
            <a:lvl1pPr marL="0" algn="ctr">
              <a:buNone/>
              <a:defRPr sz="18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23" name="Picture Placeholder 8">
            <a:extLst>
              <a:ext uri="{FF2B5EF4-FFF2-40B4-BE49-F238E27FC236}">
                <a16:creationId xmlns:a16="http://schemas.microsoft.com/office/drawing/2014/main" id="{14D67E1F-8441-5D4B-B800-7B8293C62165}"/>
              </a:ext>
            </a:extLst>
          </p:cNvPr>
          <p:cNvSpPr>
            <a:spLocks noGrp="1"/>
          </p:cNvSpPr>
          <p:nvPr>
            <p:ph type="pic" sz="quarter" idx="30"/>
          </p:nvPr>
        </p:nvSpPr>
        <p:spPr>
          <a:xfrm>
            <a:off x="3521032" y="1705231"/>
            <a:ext cx="2261930" cy="2809275"/>
          </a:xfrm>
        </p:spPr>
        <p:txBody>
          <a:bodyPr/>
          <a:lstStyle>
            <a:lvl1pPr algn="ctr">
              <a:defRPr>
                <a:solidFill>
                  <a:schemeClr val="tx2">
                    <a:lumMod val="50000"/>
                  </a:schemeClr>
                </a:solidFill>
                <a:latin typeface="Arial" panose="020B0604020202020204" pitchFamily="34" charset="0"/>
                <a:cs typeface="Arial" panose="020B0604020202020204" pitchFamily="34" charset="0"/>
              </a:defRPr>
            </a:lvl1pPr>
          </a:lstStyle>
          <a:p>
            <a:endParaRPr lang="en-US"/>
          </a:p>
        </p:txBody>
      </p:sp>
      <p:sp>
        <p:nvSpPr>
          <p:cNvPr id="24" name="Content Placeholder 2">
            <a:extLst>
              <a:ext uri="{FF2B5EF4-FFF2-40B4-BE49-F238E27FC236}">
                <a16:creationId xmlns:a16="http://schemas.microsoft.com/office/drawing/2014/main" id="{2EF885C3-825E-9043-BA55-99F23197161F}"/>
              </a:ext>
            </a:extLst>
          </p:cNvPr>
          <p:cNvSpPr>
            <a:spLocks noGrp="1"/>
          </p:cNvSpPr>
          <p:nvPr>
            <p:ph idx="31" hasCustomPrompt="1"/>
          </p:nvPr>
        </p:nvSpPr>
        <p:spPr>
          <a:xfrm>
            <a:off x="6386678" y="5325935"/>
            <a:ext cx="2260516" cy="602975"/>
          </a:xfrm>
        </p:spPr>
        <p:txBody>
          <a:bodyPr>
            <a:normAutofit/>
          </a:bodyPr>
          <a:lstStyle>
            <a:lvl1pPr marL="0" algn="ctr">
              <a:lnSpc>
                <a:spcPct val="100000"/>
              </a:lnSpc>
              <a:buNone/>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br>
              <a:rPr lang="en-US" dirty="0"/>
            </a:br>
            <a:r>
              <a:rPr lang="en-US" dirty="0"/>
              <a:t>Second line of attribution</a:t>
            </a:r>
          </a:p>
        </p:txBody>
      </p:sp>
      <p:sp>
        <p:nvSpPr>
          <p:cNvPr id="25" name="Content Placeholder 2">
            <a:extLst>
              <a:ext uri="{FF2B5EF4-FFF2-40B4-BE49-F238E27FC236}">
                <a16:creationId xmlns:a16="http://schemas.microsoft.com/office/drawing/2014/main" id="{32B65E82-6819-DB44-A3C5-32047AB649C6}"/>
              </a:ext>
            </a:extLst>
          </p:cNvPr>
          <p:cNvSpPr>
            <a:spLocks noGrp="1"/>
          </p:cNvSpPr>
          <p:nvPr>
            <p:ph idx="32" hasCustomPrompt="1"/>
          </p:nvPr>
        </p:nvSpPr>
        <p:spPr>
          <a:xfrm>
            <a:off x="6386678" y="4658669"/>
            <a:ext cx="2260516" cy="296562"/>
          </a:xfrm>
        </p:spPr>
        <p:txBody>
          <a:bodyPr anchor="t" anchorCtr="0">
            <a:normAutofit/>
          </a:bodyPr>
          <a:lstStyle>
            <a:lvl1pPr marL="0" algn="ctr">
              <a:buNone/>
              <a:defRPr sz="22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26" name="Content Placeholder 2">
            <a:extLst>
              <a:ext uri="{FF2B5EF4-FFF2-40B4-BE49-F238E27FC236}">
                <a16:creationId xmlns:a16="http://schemas.microsoft.com/office/drawing/2014/main" id="{5B7E1BCA-3847-2340-A1CE-262EE581303C}"/>
              </a:ext>
            </a:extLst>
          </p:cNvPr>
          <p:cNvSpPr>
            <a:spLocks noGrp="1"/>
          </p:cNvSpPr>
          <p:nvPr>
            <p:ph idx="33" hasCustomPrompt="1"/>
          </p:nvPr>
        </p:nvSpPr>
        <p:spPr>
          <a:xfrm>
            <a:off x="6386678" y="4992302"/>
            <a:ext cx="2260516" cy="296562"/>
          </a:xfrm>
        </p:spPr>
        <p:txBody>
          <a:bodyPr anchor="t" anchorCtr="0">
            <a:normAutofit/>
          </a:bodyPr>
          <a:lstStyle>
            <a:lvl1pPr marL="0" algn="ctr">
              <a:buNone/>
              <a:defRPr sz="18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28" name="Picture Placeholder 8">
            <a:extLst>
              <a:ext uri="{FF2B5EF4-FFF2-40B4-BE49-F238E27FC236}">
                <a16:creationId xmlns:a16="http://schemas.microsoft.com/office/drawing/2014/main" id="{009E21A5-4680-FC4C-8A3D-54EFB45A9B7F}"/>
              </a:ext>
            </a:extLst>
          </p:cNvPr>
          <p:cNvSpPr>
            <a:spLocks noGrp="1"/>
          </p:cNvSpPr>
          <p:nvPr>
            <p:ph type="pic" sz="quarter" idx="34"/>
          </p:nvPr>
        </p:nvSpPr>
        <p:spPr>
          <a:xfrm>
            <a:off x="6387799" y="1705231"/>
            <a:ext cx="2261930" cy="2809275"/>
          </a:xfrm>
        </p:spPr>
        <p:txBody>
          <a:bodyPr/>
          <a:lstStyle>
            <a:lvl1pPr algn="ctr">
              <a:defRPr>
                <a:solidFill>
                  <a:schemeClr val="tx2">
                    <a:lumMod val="50000"/>
                  </a:schemeClr>
                </a:solidFill>
                <a:latin typeface="Arial" panose="020B0604020202020204" pitchFamily="34" charset="0"/>
                <a:cs typeface="Arial" panose="020B0604020202020204" pitchFamily="34" charset="0"/>
              </a:defRPr>
            </a:lvl1pPr>
          </a:lstStyle>
          <a:p>
            <a:endParaRPr lang="en-US"/>
          </a:p>
        </p:txBody>
      </p:sp>
      <p:sp>
        <p:nvSpPr>
          <p:cNvPr id="29" name="Content Placeholder 2">
            <a:extLst>
              <a:ext uri="{FF2B5EF4-FFF2-40B4-BE49-F238E27FC236}">
                <a16:creationId xmlns:a16="http://schemas.microsoft.com/office/drawing/2014/main" id="{49FE418A-0BA0-994E-AB54-5684FD5941C1}"/>
              </a:ext>
            </a:extLst>
          </p:cNvPr>
          <p:cNvSpPr>
            <a:spLocks noGrp="1"/>
          </p:cNvSpPr>
          <p:nvPr>
            <p:ph idx="35" hasCustomPrompt="1"/>
          </p:nvPr>
        </p:nvSpPr>
        <p:spPr>
          <a:xfrm>
            <a:off x="9241089" y="5325935"/>
            <a:ext cx="2260516" cy="602975"/>
          </a:xfrm>
        </p:spPr>
        <p:txBody>
          <a:bodyPr>
            <a:normAutofit/>
          </a:bodyPr>
          <a:lstStyle>
            <a:lvl1pPr marL="0" algn="ctr">
              <a:lnSpc>
                <a:spcPct val="100000"/>
              </a:lnSpc>
              <a:buNone/>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br>
              <a:rPr lang="en-US" dirty="0"/>
            </a:br>
            <a:r>
              <a:rPr lang="en-US" dirty="0"/>
              <a:t>Second line of attribution</a:t>
            </a:r>
          </a:p>
        </p:txBody>
      </p:sp>
      <p:sp>
        <p:nvSpPr>
          <p:cNvPr id="30" name="Content Placeholder 2">
            <a:extLst>
              <a:ext uri="{FF2B5EF4-FFF2-40B4-BE49-F238E27FC236}">
                <a16:creationId xmlns:a16="http://schemas.microsoft.com/office/drawing/2014/main" id="{B05998F4-48DE-DD4D-8702-1740D7EB7132}"/>
              </a:ext>
            </a:extLst>
          </p:cNvPr>
          <p:cNvSpPr>
            <a:spLocks noGrp="1"/>
          </p:cNvSpPr>
          <p:nvPr>
            <p:ph idx="36" hasCustomPrompt="1"/>
          </p:nvPr>
        </p:nvSpPr>
        <p:spPr>
          <a:xfrm>
            <a:off x="9241089" y="4658669"/>
            <a:ext cx="2260516" cy="296562"/>
          </a:xfrm>
        </p:spPr>
        <p:txBody>
          <a:bodyPr anchor="t" anchorCtr="0">
            <a:normAutofit/>
          </a:bodyPr>
          <a:lstStyle>
            <a:lvl1pPr marL="0" algn="ctr">
              <a:buNone/>
              <a:defRPr sz="22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31" name="Content Placeholder 2">
            <a:extLst>
              <a:ext uri="{FF2B5EF4-FFF2-40B4-BE49-F238E27FC236}">
                <a16:creationId xmlns:a16="http://schemas.microsoft.com/office/drawing/2014/main" id="{CD03E207-8D73-6E4F-8623-BFB01DF08CA6}"/>
              </a:ext>
            </a:extLst>
          </p:cNvPr>
          <p:cNvSpPr>
            <a:spLocks noGrp="1"/>
          </p:cNvSpPr>
          <p:nvPr>
            <p:ph idx="37" hasCustomPrompt="1"/>
          </p:nvPr>
        </p:nvSpPr>
        <p:spPr>
          <a:xfrm>
            <a:off x="9241089" y="4992302"/>
            <a:ext cx="2260516" cy="296562"/>
          </a:xfrm>
        </p:spPr>
        <p:txBody>
          <a:bodyPr anchor="t" anchorCtr="0">
            <a:normAutofit/>
          </a:bodyPr>
          <a:lstStyle>
            <a:lvl1pPr marL="0" algn="ctr">
              <a:buNone/>
              <a:defRPr sz="18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32" name="Picture Placeholder 8">
            <a:extLst>
              <a:ext uri="{FF2B5EF4-FFF2-40B4-BE49-F238E27FC236}">
                <a16:creationId xmlns:a16="http://schemas.microsoft.com/office/drawing/2014/main" id="{67DCE53B-BC85-3148-9130-1D2B4605873A}"/>
              </a:ext>
            </a:extLst>
          </p:cNvPr>
          <p:cNvSpPr>
            <a:spLocks noGrp="1"/>
          </p:cNvSpPr>
          <p:nvPr>
            <p:ph type="pic" sz="quarter" idx="38"/>
          </p:nvPr>
        </p:nvSpPr>
        <p:spPr>
          <a:xfrm>
            <a:off x="9242210" y="1705231"/>
            <a:ext cx="2261930" cy="2809275"/>
          </a:xfrm>
        </p:spPr>
        <p:txBody>
          <a:bodyPr/>
          <a:lstStyle>
            <a:lvl1pPr algn="ctr">
              <a:defRPr>
                <a:solidFill>
                  <a:schemeClr val="tx2">
                    <a:lumMod val="50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975304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shots: 5 Speak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A1507-2A54-8A41-8F80-724F4D6300CA}"/>
              </a:ext>
            </a:extLst>
          </p:cNvPr>
          <p:cNvSpPr>
            <a:spLocks noGrp="1"/>
          </p:cNvSpPr>
          <p:nvPr>
            <p:ph idx="1" hasCustomPrompt="1"/>
          </p:nvPr>
        </p:nvSpPr>
        <p:spPr>
          <a:xfrm>
            <a:off x="677857" y="4997502"/>
            <a:ext cx="1781138" cy="221702"/>
          </a:xfrm>
        </p:spPr>
        <p:txBody>
          <a:bodyPr>
            <a:noAutofit/>
          </a:bodyPr>
          <a:lstStyle>
            <a:lvl1pPr marL="0" algn="ctr">
              <a:buNone/>
              <a:defRPr sz="140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17" name="Title 1">
            <a:extLst>
              <a:ext uri="{FF2B5EF4-FFF2-40B4-BE49-F238E27FC236}">
                <a16:creationId xmlns:a16="http://schemas.microsoft.com/office/drawing/2014/main" id="{F3B10EC2-F1AA-9244-B79C-C4086B32A69C}"/>
              </a:ext>
            </a:extLst>
          </p:cNvPr>
          <p:cNvSpPr>
            <a:spLocks noGrp="1"/>
          </p:cNvSpPr>
          <p:nvPr>
            <p:ph type="title" hasCustomPrompt="1"/>
          </p:nvPr>
        </p:nvSpPr>
        <p:spPr>
          <a:xfrm>
            <a:off x="3581400" y="1174852"/>
            <a:ext cx="5029200" cy="498598"/>
          </a:xfrm>
        </p:spPr>
        <p:txBody>
          <a:bodyPr/>
          <a:lstStyle>
            <a:lvl1pPr algn="ctr">
              <a:defRPr>
                <a:solidFill>
                  <a:schemeClr val="tx2">
                    <a:lumMod val="50000"/>
                  </a:schemeClr>
                </a:solidFill>
                <a:latin typeface="Arial" panose="020B0604020202020204" pitchFamily="34" charset="0"/>
                <a:cs typeface="Arial" panose="020B0604020202020204" pitchFamily="34" charset="0"/>
              </a:defRPr>
            </a:lvl1pPr>
          </a:lstStyle>
          <a:p>
            <a:r>
              <a:rPr lang="en-US" dirty="0"/>
              <a:t>Headline Title</a:t>
            </a:r>
          </a:p>
        </p:txBody>
      </p:sp>
      <p:sp>
        <p:nvSpPr>
          <p:cNvPr id="19" name="Content Placeholder 2">
            <a:extLst>
              <a:ext uri="{FF2B5EF4-FFF2-40B4-BE49-F238E27FC236}">
                <a16:creationId xmlns:a16="http://schemas.microsoft.com/office/drawing/2014/main" id="{A7E09DCA-B274-D347-89D8-A07ADD21DD43}"/>
              </a:ext>
            </a:extLst>
          </p:cNvPr>
          <p:cNvSpPr>
            <a:spLocks noGrp="1"/>
          </p:cNvSpPr>
          <p:nvPr>
            <p:ph idx="14" hasCustomPrompt="1"/>
          </p:nvPr>
        </p:nvSpPr>
        <p:spPr>
          <a:xfrm>
            <a:off x="677857" y="4770598"/>
            <a:ext cx="1781138" cy="184633"/>
          </a:xfrm>
        </p:spPr>
        <p:txBody>
          <a:bodyPr anchor="t" anchorCtr="0">
            <a:normAutofit/>
          </a:bodyPr>
          <a:lstStyle>
            <a:lvl1pPr marL="0" algn="ctr">
              <a:buNone/>
              <a:defRPr sz="14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21" name="Content Placeholder 2">
            <a:extLst>
              <a:ext uri="{FF2B5EF4-FFF2-40B4-BE49-F238E27FC236}">
                <a16:creationId xmlns:a16="http://schemas.microsoft.com/office/drawing/2014/main" id="{AC39CBE9-B4E6-F149-B01B-42DD4760CCE8}"/>
              </a:ext>
            </a:extLst>
          </p:cNvPr>
          <p:cNvSpPr>
            <a:spLocks noGrp="1"/>
          </p:cNvSpPr>
          <p:nvPr>
            <p:ph idx="25" hasCustomPrompt="1"/>
          </p:nvPr>
        </p:nvSpPr>
        <p:spPr>
          <a:xfrm>
            <a:off x="677857" y="5219204"/>
            <a:ext cx="1781138" cy="396697"/>
          </a:xfrm>
        </p:spPr>
        <p:txBody>
          <a:bodyPr anchor="t" anchorCtr="0">
            <a:normAutofit/>
          </a:bodyPr>
          <a:lstStyle>
            <a:lvl1pPr marL="0" algn="ctr">
              <a:lnSpc>
                <a:spcPct val="100000"/>
              </a:lnSpc>
              <a:spcBef>
                <a:spcPts val="0"/>
              </a:spcBef>
              <a:spcAft>
                <a:spcPts val="0"/>
              </a:spcAft>
              <a:buNone/>
              <a:defRPr sz="10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p>
        </p:txBody>
      </p:sp>
      <p:sp>
        <p:nvSpPr>
          <p:cNvPr id="9" name="Picture Placeholder 8">
            <a:extLst>
              <a:ext uri="{FF2B5EF4-FFF2-40B4-BE49-F238E27FC236}">
                <a16:creationId xmlns:a16="http://schemas.microsoft.com/office/drawing/2014/main" id="{A7F6985A-8EEC-A74B-A33A-F37DAEBFD219}"/>
              </a:ext>
            </a:extLst>
          </p:cNvPr>
          <p:cNvSpPr>
            <a:spLocks noGrp="1"/>
          </p:cNvSpPr>
          <p:nvPr>
            <p:ph type="pic" sz="quarter" idx="26"/>
          </p:nvPr>
        </p:nvSpPr>
        <p:spPr>
          <a:xfrm>
            <a:off x="678978" y="2446638"/>
            <a:ext cx="1781050" cy="2212031"/>
          </a:xfrm>
        </p:spPr>
        <p:txBody>
          <a:bodyPr/>
          <a:lstStyle>
            <a:lvl1pPr algn="ctr">
              <a:defRPr>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
        <p:nvSpPr>
          <p:cNvPr id="27" name="Content Placeholder 2">
            <a:extLst>
              <a:ext uri="{FF2B5EF4-FFF2-40B4-BE49-F238E27FC236}">
                <a16:creationId xmlns:a16="http://schemas.microsoft.com/office/drawing/2014/main" id="{A4B9CA08-BA90-AB49-9B2C-B657F0F40518}"/>
              </a:ext>
            </a:extLst>
          </p:cNvPr>
          <p:cNvSpPr>
            <a:spLocks noGrp="1"/>
          </p:cNvSpPr>
          <p:nvPr>
            <p:ph idx="27" hasCustomPrompt="1"/>
          </p:nvPr>
        </p:nvSpPr>
        <p:spPr>
          <a:xfrm>
            <a:off x="2939143" y="4997502"/>
            <a:ext cx="1781138" cy="221702"/>
          </a:xfrm>
        </p:spPr>
        <p:txBody>
          <a:bodyPr>
            <a:noAutofit/>
          </a:bodyPr>
          <a:lstStyle>
            <a:lvl1pPr marL="0" algn="ctr">
              <a:buNone/>
              <a:defRPr sz="140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33" name="Content Placeholder 2">
            <a:extLst>
              <a:ext uri="{FF2B5EF4-FFF2-40B4-BE49-F238E27FC236}">
                <a16:creationId xmlns:a16="http://schemas.microsoft.com/office/drawing/2014/main" id="{94C41C54-2A96-5E4B-8C0F-9D7CFA48128C}"/>
              </a:ext>
            </a:extLst>
          </p:cNvPr>
          <p:cNvSpPr>
            <a:spLocks noGrp="1"/>
          </p:cNvSpPr>
          <p:nvPr>
            <p:ph idx="28" hasCustomPrompt="1"/>
          </p:nvPr>
        </p:nvSpPr>
        <p:spPr>
          <a:xfrm>
            <a:off x="2939143" y="4770598"/>
            <a:ext cx="1781138" cy="184633"/>
          </a:xfrm>
        </p:spPr>
        <p:txBody>
          <a:bodyPr anchor="t" anchorCtr="0">
            <a:normAutofit/>
          </a:bodyPr>
          <a:lstStyle>
            <a:lvl1pPr marL="0" algn="ctr">
              <a:buNone/>
              <a:defRPr sz="14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34" name="Content Placeholder 2">
            <a:extLst>
              <a:ext uri="{FF2B5EF4-FFF2-40B4-BE49-F238E27FC236}">
                <a16:creationId xmlns:a16="http://schemas.microsoft.com/office/drawing/2014/main" id="{EDFBD2FB-1970-6B43-BA67-ACD42C18E2CD}"/>
              </a:ext>
            </a:extLst>
          </p:cNvPr>
          <p:cNvSpPr>
            <a:spLocks noGrp="1"/>
          </p:cNvSpPr>
          <p:nvPr>
            <p:ph idx="29" hasCustomPrompt="1"/>
          </p:nvPr>
        </p:nvSpPr>
        <p:spPr>
          <a:xfrm>
            <a:off x="2939143" y="5219204"/>
            <a:ext cx="1781138" cy="396697"/>
          </a:xfrm>
        </p:spPr>
        <p:txBody>
          <a:bodyPr anchor="t" anchorCtr="0">
            <a:normAutofit/>
          </a:bodyPr>
          <a:lstStyle>
            <a:lvl1pPr marL="0" algn="ctr">
              <a:lnSpc>
                <a:spcPct val="100000"/>
              </a:lnSpc>
              <a:spcBef>
                <a:spcPts val="0"/>
              </a:spcBef>
              <a:spcAft>
                <a:spcPts val="0"/>
              </a:spcAft>
              <a:buNone/>
              <a:defRPr sz="10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p>
        </p:txBody>
      </p:sp>
      <p:sp>
        <p:nvSpPr>
          <p:cNvPr id="35" name="Picture Placeholder 8">
            <a:extLst>
              <a:ext uri="{FF2B5EF4-FFF2-40B4-BE49-F238E27FC236}">
                <a16:creationId xmlns:a16="http://schemas.microsoft.com/office/drawing/2014/main" id="{662FD00A-411B-A343-8A32-AADB25C2D975}"/>
              </a:ext>
            </a:extLst>
          </p:cNvPr>
          <p:cNvSpPr>
            <a:spLocks noGrp="1"/>
          </p:cNvSpPr>
          <p:nvPr>
            <p:ph type="pic" sz="quarter" idx="30"/>
          </p:nvPr>
        </p:nvSpPr>
        <p:spPr>
          <a:xfrm>
            <a:off x="2940264" y="2446638"/>
            <a:ext cx="1781050" cy="2212031"/>
          </a:xfrm>
        </p:spPr>
        <p:txBody>
          <a:bodyPr/>
          <a:lstStyle>
            <a:lvl1pPr algn="ctr">
              <a:defRPr>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
        <p:nvSpPr>
          <p:cNvPr id="36" name="Content Placeholder 2">
            <a:extLst>
              <a:ext uri="{FF2B5EF4-FFF2-40B4-BE49-F238E27FC236}">
                <a16:creationId xmlns:a16="http://schemas.microsoft.com/office/drawing/2014/main" id="{C4E9A9EE-47F9-B441-899F-E9EAE03F76C8}"/>
              </a:ext>
            </a:extLst>
          </p:cNvPr>
          <p:cNvSpPr>
            <a:spLocks noGrp="1"/>
          </p:cNvSpPr>
          <p:nvPr>
            <p:ph idx="31" hasCustomPrompt="1"/>
          </p:nvPr>
        </p:nvSpPr>
        <p:spPr>
          <a:xfrm>
            <a:off x="5200430" y="4997502"/>
            <a:ext cx="1781138" cy="221702"/>
          </a:xfrm>
        </p:spPr>
        <p:txBody>
          <a:bodyPr>
            <a:noAutofit/>
          </a:bodyPr>
          <a:lstStyle>
            <a:lvl1pPr marL="0" algn="ctr">
              <a:buNone/>
              <a:defRPr sz="140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37" name="Content Placeholder 2">
            <a:extLst>
              <a:ext uri="{FF2B5EF4-FFF2-40B4-BE49-F238E27FC236}">
                <a16:creationId xmlns:a16="http://schemas.microsoft.com/office/drawing/2014/main" id="{260DAE51-90FA-2045-BB38-49F323D08865}"/>
              </a:ext>
            </a:extLst>
          </p:cNvPr>
          <p:cNvSpPr>
            <a:spLocks noGrp="1"/>
          </p:cNvSpPr>
          <p:nvPr>
            <p:ph idx="32" hasCustomPrompt="1"/>
          </p:nvPr>
        </p:nvSpPr>
        <p:spPr>
          <a:xfrm>
            <a:off x="5200430" y="4770598"/>
            <a:ext cx="1781138" cy="184633"/>
          </a:xfrm>
        </p:spPr>
        <p:txBody>
          <a:bodyPr anchor="t" anchorCtr="0">
            <a:normAutofit/>
          </a:bodyPr>
          <a:lstStyle>
            <a:lvl1pPr marL="0" algn="ctr">
              <a:buNone/>
              <a:defRPr sz="14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38" name="Content Placeholder 2">
            <a:extLst>
              <a:ext uri="{FF2B5EF4-FFF2-40B4-BE49-F238E27FC236}">
                <a16:creationId xmlns:a16="http://schemas.microsoft.com/office/drawing/2014/main" id="{3107AC2A-7C0F-6847-BE15-E3027ADE4B1E}"/>
              </a:ext>
            </a:extLst>
          </p:cNvPr>
          <p:cNvSpPr>
            <a:spLocks noGrp="1"/>
          </p:cNvSpPr>
          <p:nvPr>
            <p:ph idx="33" hasCustomPrompt="1"/>
          </p:nvPr>
        </p:nvSpPr>
        <p:spPr>
          <a:xfrm>
            <a:off x="5200430" y="5219204"/>
            <a:ext cx="1781138" cy="396697"/>
          </a:xfrm>
        </p:spPr>
        <p:txBody>
          <a:bodyPr anchor="t" anchorCtr="0">
            <a:normAutofit/>
          </a:bodyPr>
          <a:lstStyle>
            <a:lvl1pPr marL="0" algn="ctr">
              <a:lnSpc>
                <a:spcPct val="100000"/>
              </a:lnSpc>
              <a:spcBef>
                <a:spcPts val="0"/>
              </a:spcBef>
              <a:spcAft>
                <a:spcPts val="0"/>
              </a:spcAft>
              <a:buNone/>
              <a:defRPr sz="10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p>
        </p:txBody>
      </p:sp>
      <p:sp>
        <p:nvSpPr>
          <p:cNvPr id="39" name="Picture Placeholder 8">
            <a:extLst>
              <a:ext uri="{FF2B5EF4-FFF2-40B4-BE49-F238E27FC236}">
                <a16:creationId xmlns:a16="http://schemas.microsoft.com/office/drawing/2014/main" id="{10FC6176-7EA2-5147-9E3C-1CB23FC84E96}"/>
              </a:ext>
            </a:extLst>
          </p:cNvPr>
          <p:cNvSpPr>
            <a:spLocks noGrp="1"/>
          </p:cNvSpPr>
          <p:nvPr>
            <p:ph type="pic" sz="quarter" idx="34"/>
          </p:nvPr>
        </p:nvSpPr>
        <p:spPr>
          <a:xfrm>
            <a:off x="5201551" y="2446638"/>
            <a:ext cx="1781050" cy="2212031"/>
          </a:xfrm>
        </p:spPr>
        <p:txBody>
          <a:bodyPr/>
          <a:lstStyle>
            <a:lvl1pPr algn="ctr">
              <a:defRPr>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
        <p:nvSpPr>
          <p:cNvPr id="40" name="Content Placeholder 2">
            <a:extLst>
              <a:ext uri="{FF2B5EF4-FFF2-40B4-BE49-F238E27FC236}">
                <a16:creationId xmlns:a16="http://schemas.microsoft.com/office/drawing/2014/main" id="{F63D6460-B4E1-3848-87E1-13E9B2D8E08F}"/>
              </a:ext>
            </a:extLst>
          </p:cNvPr>
          <p:cNvSpPr>
            <a:spLocks noGrp="1"/>
          </p:cNvSpPr>
          <p:nvPr>
            <p:ph idx="35" hasCustomPrompt="1"/>
          </p:nvPr>
        </p:nvSpPr>
        <p:spPr>
          <a:xfrm>
            <a:off x="7461717" y="4997502"/>
            <a:ext cx="1781138" cy="221702"/>
          </a:xfrm>
        </p:spPr>
        <p:txBody>
          <a:bodyPr>
            <a:noAutofit/>
          </a:bodyPr>
          <a:lstStyle>
            <a:lvl1pPr marL="0" algn="ctr">
              <a:buNone/>
              <a:defRPr sz="140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41" name="Content Placeholder 2">
            <a:extLst>
              <a:ext uri="{FF2B5EF4-FFF2-40B4-BE49-F238E27FC236}">
                <a16:creationId xmlns:a16="http://schemas.microsoft.com/office/drawing/2014/main" id="{41B6D35F-7CA2-BB4E-8B77-A0F5C507CC22}"/>
              </a:ext>
            </a:extLst>
          </p:cNvPr>
          <p:cNvSpPr>
            <a:spLocks noGrp="1"/>
          </p:cNvSpPr>
          <p:nvPr>
            <p:ph idx="36" hasCustomPrompt="1"/>
          </p:nvPr>
        </p:nvSpPr>
        <p:spPr>
          <a:xfrm>
            <a:off x="7461717" y="4770598"/>
            <a:ext cx="1781138" cy="184633"/>
          </a:xfrm>
        </p:spPr>
        <p:txBody>
          <a:bodyPr anchor="t" anchorCtr="0">
            <a:normAutofit/>
          </a:bodyPr>
          <a:lstStyle>
            <a:lvl1pPr marL="0" algn="ctr">
              <a:buNone/>
              <a:defRPr sz="14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42" name="Content Placeholder 2">
            <a:extLst>
              <a:ext uri="{FF2B5EF4-FFF2-40B4-BE49-F238E27FC236}">
                <a16:creationId xmlns:a16="http://schemas.microsoft.com/office/drawing/2014/main" id="{EC1E7551-67A8-5D4A-AAB8-A4CDE143D1C6}"/>
              </a:ext>
            </a:extLst>
          </p:cNvPr>
          <p:cNvSpPr>
            <a:spLocks noGrp="1"/>
          </p:cNvSpPr>
          <p:nvPr>
            <p:ph idx="37" hasCustomPrompt="1"/>
          </p:nvPr>
        </p:nvSpPr>
        <p:spPr>
          <a:xfrm>
            <a:off x="7461717" y="5219204"/>
            <a:ext cx="1781138" cy="396697"/>
          </a:xfrm>
        </p:spPr>
        <p:txBody>
          <a:bodyPr anchor="t" anchorCtr="0">
            <a:normAutofit/>
          </a:bodyPr>
          <a:lstStyle>
            <a:lvl1pPr marL="0" algn="ctr">
              <a:lnSpc>
                <a:spcPct val="100000"/>
              </a:lnSpc>
              <a:spcBef>
                <a:spcPts val="0"/>
              </a:spcBef>
              <a:spcAft>
                <a:spcPts val="0"/>
              </a:spcAft>
              <a:buNone/>
              <a:defRPr sz="10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p>
        </p:txBody>
      </p:sp>
      <p:sp>
        <p:nvSpPr>
          <p:cNvPr id="43" name="Picture Placeholder 8">
            <a:extLst>
              <a:ext uri="{FF2B5EF4-FFF2-40B4-BE49-F238E27FC236}">
                <a16:creationId xmlns:a16="http://schemas.microsoft.com/office/drawing/2014/main" id="{C51217F9-9367-0E4C-B123-BC1DA7D7967E}"/>
              </a:ext>
            </a:extLst>
          </p:cNvPr>
          <p:cNvSpPr>
            <a:spLocks noGrp="1"/>
          </p:cNvSpPr>
          <p:nvPr>
            <p:ph type="pic" sz="quarter" idx="38"/>
          </p:nvPr>
        </p:nvSpPr>
        <p:spPr>
          <a:xfrm>
            <a:off x="7462838" y="2446638"/>
            <a:ext cx="1781050" cy="2212031"/>
          </a:xfrm>
        </p:spPr>
        <p:txBody>
          <a:bodyPr/>
          <a:lstStyle>
            <a:lvl1pPr algn="ctr">
              <a:defRPr>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
        <p:nvSpPr>
          <p:cNvPr id="44" name="Content Placeholder 2">
            <a:extLst>
              <a:ext uri="{FF2B5EF4-FFF2-40B4-BE49-F238E27FC236}">
                <a16:creationId xmlns:a16="http://schemas.microsoft.com/office/drawing/2014/main" id="{F4D4E676-FC7D-7E43-B6FD-87671E1A8496}"/>
              </a:ext>
            </a:extLst>
          </p:cNvPr>
          <p:cNvSpPr>
            <a:spLocks noGrp="1"/>
          </p:cNvSpPr>
          <p:nvPr>
            <p:ph idx="39" hasCustomPrompt="1"/>
          </p:nvPr>
        </p:nvSpPr>
        <p:spPr>
          <a:xfrm>
            <a:off x="9735360" y="4997502"/>
            <a:ext cx="1781138" cy="221702"/>
          </a:xfrm>
        </p:spPr>
        <p:txBody>
          <a:bodyPr>
            <a:noAutofit/>
          </a:bodyPr>
          <a:lstStyle>
            <a:lvl1pPr marL="0" algn="ctr">
              <a:buNone/>
              <a:defRPr sz="140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45" name="Content Placeholder 2">
            <a:extLst>
              <a:ext uri="{FF2B5EF4-FFF2-40B4-BE49-F238E27FC236}">
                <a16:creationId xmlns:a16="http://schemas.microsoft.com/office/drawing/2014/main" id="{BF712ED4-CBF2-714A-B6D8-648BBCEA9818}"/>
              </a:ext>
            </a:extLst>
          </p:cNvPr>
          <p:cNvSpPr>
            <a:spLocks noGrp="1"/>
          </p:cNvSpPr>
          <p:nvPr>
            <p:ph idx="40" hasCustomPrompt="1"/>
          </p:nvPr>
        </p:nvSpPr>
        <p:spPr>
          <a:xfrm>
            <a:off x="9735360" y="4770598"/>
            <a:ext cx="1781138" cy="184633"/>
          </a:xfrm>
        </p:spPr>
        <p:txBody>
          <a:bodyPr anchor="t" anchorCtr="0">
            <a:normAutofit/>
          </a:bodyPr>
          <a:lstStyle>
            <a:lvl1pPr marL="0" algn="ctr">
              <a:buNone/>
              <a:defRPr sz="14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46" name="Content Placeholder 2">
            <a:extLst>
              <a:ext uri="{FF2B5EF4-FFF2-40B4-BE49-F238E27FC236}">
                <a16:creationId xmlns:a16="http://schemas.microsoft.com/office/drawing/2014/main" id="{CF66CA7E-C88E-6544-9FC9-508308F838BE}"/>
              </a:ext>
            </a:extLst>
          </p:cNvPr>
          <p:cNvSpPr>
            <a:spLocks noGrp="1"/>
          </p:cNvSpPr>
          <p:nvPr>
            <p:ph idx="41" hasCustomPrompt="1"/>
          </p:nvPr>
        </p:nvSpPr>
        <p:spPr>
          <a:xfrm>
            <a:off x="9735360" y="5219204"/>
            <a:ext cx="1781138" cy="396697"/>
          </a:xfrm>
        </p:spPr>
        <p:txBody>
          <a:bodyPr anchor="t" anchorCtr="0">
            <a:normAutofit/>
          </a:bodyPr>
          <a:lstStyle>
            <a:lvl1pPr marL="0" algn="ctr">
              <a:lnSpc>
                <a:spcPct val="100000"/>
              </a:lnSpc>
              <a:spcBef>
                <a:spcPts val="0"/>
              </a:spcBef>
              <a:spcAft>
                <a:spcPts val="0"/>
              </a:spcAft>
              <a:buNone/>
              <a:defRPr sz="10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p>
        </p:txBody>
      </p:sp>
      <p:sp>
        <p:nvSpPr>
          <p:cNvPr id="47" name="Picture Placeholder 8">
            <a:extLst>
              <a:ext uri="{FF2B5EF4-FFF2-40B4-BE49-F238E27FC236}">
                <a16:creationId xmlns:a16="http://schemas.microsoft.com/office/drawing/2014/main" id="{9226D555-0A43-5E4F-BA7F-AC0878AAA54C}"/>
              </a:ext>
            </a:extLst>
          </p:cNvPr>
          <p:cNvSpPr>
            <a:spLocks noGrp="1"/>
          </p:cNvSpPr>
          <p:nvPr>
            <p:ph type="pic" sz="quarter" idx="42"/>
          </p:nvPr>
        </p:nvSpPr>
        <p:spPr>
          <a:xfrm>
            <a:off x="9736481" y="2446638"/>
            <a:ext cx="1781050" cy="2212031"/>
          </a:xfrm>
        </p:spPr>
        <p:txBody>
          <a:bodyPr/>
          <a:lstStyle>
            <a:lvl1pPr algn="ctr">
              <a:defRPr>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92629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shots: 9 Speak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A1507-2A54-8A41-8F80-724F4D6300CA}"/>
              </a:ext>
            </a:extLst>
          </p:cNvPr>
          <p:cNvSpPr>
            <a:spLocks noGrp="1"/>
          </p:cNvSpPr>
          <p:nvPr>
            <p:ph idx="1" hasCustomPrompt="1"/>
          </p:nvPr>
        </p:nvSpPr>
        <p:spPr>
          <a:xfrm>
            <a:off x="4236597" y="1443873"/>
            <a:ext cx="1599906" cy="221702"/>
          </a:xfrm>
        </p:spPr>
        <p:txBody>
          <a:bodyPr>
            <a:noAutofit/>
          </a:bodyPr>
          <a:lstStyle>
            <a:lvl1pPr marL="0" algn="l">
              <a:buNone/>
              <a:defRPr sz="140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17" name="Title 1">
            <a:extLst>
              <a:ext uri="{FF2B5EF4-FFF2-40B4-BE49-F238E27FC236}">
                <a16:creationId xmlns:a16="http://schemas.microsoft.com/office/drawing/2014/main" id="{F3B10EC2-F1AA-9244-B79C-C4086B32A69C}"/>
              </a:ext>
            </a:extLst>
          </p:cNvPr>
          <p:cNvSpPr>
            <a:spLocks noGrp="1"/>
          </p:cNvSpPr>
          <p:nvPr>
            <p:ph type="title" hasCustomPrompt="1"/>
          </p:nvPr>
        </p:nvSpPr>
        <p:spPr>
          <a:xfrm>
            <a:off x="677856" y="1174852"/>
            <a:ext cx="2081811" cy="997196"/>
          </a:xfrm>
        </p:spPr>
        <p:txBody>
          <a:bodyPr/>
          <a:lstStyle>
            <a:lvl1pPr algn="l">
              <a:defRPr>
                <a:solidFill>
                  <a:schemeClr val="tx2">
                    <a:lumMod val="50000"/>
                  </a:schemeClr>
                </a:solidFill>
                <a:latin typeface="Arial" panose="020B0604020202020204" pitchFamily="34" charset="0"/>
                <a:cs typeface="Arial" panose="020B0604020202020204" pitchFamily="34" charset="0"/>
              </a:defRPr>
            </a:lvl1pPr>
          </a:lstStyle>
          <a:p>
            <a:r>
              <a:rPr lang="en-US" dirty="0"/>
              <a:t>Headline Title</a:t>
            </a:r>
          </a:p>
        </p:txBody>
      </p:sp>
      <p:sp>
        <p:nvSpPr>
          <p:cNvPr id="19" name="Content Placeholder 2">
            <a:extLst>
              <a:ext uri="{FF2B5EF4-FFF2-40B4-BE49-F238E27FC236}">
                <a16:creationId xmlns:a16="http://schemas.microsoft.com/office/drawing/2014/main" id="{A7E09DCA-B274-D347-89D8-A07ADD21DD43}"/>
              </a:ext>
            </a:extLst>
          </p:cNvPr>
          <p:cNvSpPr>
            <a:spLocks noGrp="1"/>
          </p:cNvSpPr>
          <p:nvPr>
            <p:ph idx="14" hasCustomPrompt="1"/>
          </p:nvPr>
        </p:nvSpPr>
        <p:spPr>
          <a:xfrm>
            <a:off x="4236597" y="1216969"/>
            <a:ext cx="1599906" cy="184633"/>
          </a:xfrm>
        </p:spPr>
        <p:txBody>
          <a:bodyPr anchor="t" anchorCtr="0">
            <a:normAutofit/>
          </a:bodyPr>
          <a:lstStyle>
            <a:lvl1pPr marL="0" algn="l">
              <a:buNone/>
              <a:defRPr sz="14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21" name="Content Placeholder 2">
            <a:extLst>
              <a:ext uri="{FF2B5EF4-FFF2-40B4-BE49-F238E27FC236}">
                <a16:creationId xmlns:a16="http://schemas.microsoft.com/office/drawing/2014/main" id="{AC39CBE9-B4E6-F149-B01B-42DD4760CCE8}"/>
              </a:ext>
            </a:extLst>
          </p:cNvPr>
          <p:cNvSpPr>
            <a:spLocks noGrp="1"/>
          </p:cNvSpPr>
          <p:nvPr>
            <p:ph idx="25" hasCustomPrompt="1"/>
          </p:nvPr>
        </p:nvSpPr>
        <p:spPr>
          <a:xfrm>
            <a:off x="4236597" y="1665575"/>
            <a:ext cx="1599906" cy="396697"/>
          </a:xfrm>
        </p:spPr>
        <p:txBody>
          <a:bodyPr anchor="t" anchorCtr="0">
            <a:normAutofit/>
          </a:bodyPr>
          <a:lstStyle>
            <a:lvl1pPr marL="0" algn="l">
              <a:lnSpc>
                <a:spcPct val="100000"/>
              </a:lnSpc>
              <a:spcBef>
                <a:spcPts val="0"/>
              </a:spcBef>
              <a:spcAft>
                <a:spcPts val="0"/>
              </a:spcAft>
              <a:buNone/>
              <a:defRPr sz="10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p>
        </p:txBody>
      </p:sp>
      <p:sp>
        <p:nvSpPr>
          <p:cNvPr id="9" name="Picture Placeholder 8">
            <a:extLst>
              <a:ext uri="{FF2B5EF4-FFF2-40B4-BE49-F238E27FC236}">
                <a16:creationId xmlns:a16="http://schemas.microsoft.com/office/drawing/2014/main" id="{A7F6985A-8EEC-A74B-A33A-F37DAEBFD219}"/>
              </a:ext>
            </a:extLst>
          </p:cNvPr>
          <p:cNvSpPr>
            <a:spLocks noGrp="1"/>
          </p:cNvSpPr>
          <p:nvPr>
            <p:ph type="pic" sz="quarter" idx="26"/>
          </p:nvPr>
        </p:nvSpPr>
        <p:spPr>
          <a:xfrm>
            <a:off x="3088540" y="1216969"/>
            <a:ext cx="960240" cy="1192599"/>
          </a:xfrm>
        </p:spPr>
        <p:txBody>
          <a:bodyPr/>
          <a:lstStyle>
            <a:lvl1pPr>
              <a:defRPr sz="1000">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
        <p:nvSpPr>
          <p:cNvPr id="28" name="Content Placeholder 2">
            <a:extLst>
              <a:ext uri="{FF2B5EF4-FFF2-40B4-BE49-F238E27FC236}">
                <a16:creationId xmlns:a16="http://schemas.microsoft.com/office/drawing/2014/main" id="{C1237ADB-545C-B749-ABAC-BFB2CDAF74C2}"/>
              </a:ext>
            </a:extLst>
          </p:cNvPr>
          <p:cNvSpPr>
            <a:spLocks noGrp="1"/>
          </p:cNvSpPr>
          <p:nvPr>
            <p:ph idx="27" hasCustomPrompt="1"/>
          </p:nvPr>
        </p:nvSpPr>
        <p:spPr>
          <a:xfrm>
            <a:off x="7313432" y="1443873"/>
            <a:ext cx="1599906" cy="221702"/>
          </a:xfrm>
        </p:spPr>
        <p:txBody>
          <a:bodyPr>
            <a:noAutofit/>
          </a:bodyPr>
          <a:lstStyle>
            <a:lvl1pPr marL="0" algn="l">
              <a:buNone/>
              <a:defRPr sz="140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29" name="Content Placeholder 2">
            <a:extLst>
              <a:ext uri="{FF2B5EF4-FFF2-40B4-BE49-F238E27FC236}">
                <a16:creationId xmlns:a16="http://schemas.microsoft.com/office/drawing/2014/main" id="{F0CDCF85-5268-A145-9336-6276B7811124}"/>
              </a:ext>
            </a:extLst>
          </p:cNvPr>
          <p:cNvSpPr>
            <a:spLocks noGrp="1"/>
          </p:cNvSpPr>
          <p:nvPr>
            <p:ph idx="28" hasCustomPrompt="1"/>
          </p:nvPr>
        </p:nvSpPr>
        <p:spPr>
          <a:xfrm>
            <a:off x="7313432" y="1216969"/>
            <a:ext cx="1599906" cy="184633"/>
          </a:xfrm>
        </p:spPr>
        <p:txBody>
          <a:bodyPr anchor="t" anchorCtr="0">
            <a:normAutofit/>
          </a:bodyPr>
          <a:lstStyle>
            <a:lvl1pPr marL="0" algn="l">
              <a:buNone/>
              <a:defRPr sz="14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30" name="Content Placeholder 2">
            <a:extLst>
              <a:ext uri="{FF2B5EF4-FFF2-40B4-BE49-F238E27FC236}">
                <a16:creationId xmlns:a16="http://schemas.microsoft.com/office/drawing/2014/main" id="{CF597B89-04D2-BF4F-AAE5-EC35DB960DF4}"/>
              </a:ext>
            </a:extLst>
          </p:cNvPr>
          <p:cNvSpPr>
            <a:spLocks noGrp="1"/>
          </p:cNvSpPr>
          <p:nvPr>
            <p:ph idx="29" hasCustomPrompt="1"/>
          </p:nvPr>
        </p:nvSpPr>
        <p:spPr>
          <a:xfrm>
            <a:off x="7313432" y="1665575"/>
            <a:ext cx="1599906" cy="396697"/>
          </a:xfrm>
        </p:spPr>
        <p:txBody>
          <a:bodyPr anchor="t" anchorCtr="0">
            <a:normAutofit/>
          </a:bodyPr>
          <a:lstStyle>
            <a:lvl1pPr marL="0" algn="l">
              <a:lnSpc>
                <a:spcPct val="100000"/>
              </a:lnSpc>
              <a:spcBef>
                <a:spcPts val="0"/>
              </a:spcBef>
              <a:spcAft>
                <a:spcPts val="0"/>
              </a:spcAft>
              <a:buNone/>
              <a:defRPr sz="10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p>
        </p:txBody>
      </p:sp>
      <p:sp>
        <p:nvSpPr>
          <p:cNvPr id="31" name="Picture Placeholder 8">
            <a:extLst>
              <a:ext uri="{FF2B5EF4-FFF2-40B4-BE49-F238E27FC236}">
                <a16:creationId xmlns:a16="http://schemas.microsoft.com/office/drawing/2014/main" id="{423FA8A7-7602-624E-8C4B-D1829823A8FB}"/>
              </a:ext>
            </a:extLst>
          </p:cNvPr>
          <p:cNvSpPr>
            <a:spLocks noGrp="1"/>
          </p:cNvSpPr>
          <p:nvPr>
            <p:ph type="pic" sz="quarter" idx="30"/>
          </p:nvPr>
        </p:nvSpPr>
        <p:spPr>
          <a:xfrm>
            <a:off x="6165375" y="1216969"/>
            <a:ext cx="960240" cy="1192599"/>
          </a:xfrm>
        </p:spPr>
        <p:txBody>
          <a:bodyPr/>
          <a:lstStyle>
            <a:lvl1pPr>
              <a:defRPr sz="1000">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
        <p:nvSpPr>
          <p:cNvPr id="32" name="Content Placeholder 2">
            <a:extLst>
              <a:ext uri="{FF2B5EF4-FFF2-40B4-BE49-F238E27FC236}">
                <a16:creationId xmlns:a16="http://schemas.microsoft.com/office/drawing/2014/main" id="{1E815843-47F4-BA40-9DA8-BC3A7B1C7286}"/>
              </a:ext>
            </a:extLst>
          </p:cNvPr>
          <p:cNvSpPr>
            <a:spLocks noGrp="1"/>
          </p:cNvSpPr>
          <p:nvPr>
            <p:ph idx="31" hasCustomPrompt="1"/>
          </p:nvPr>
        </p:nvSpPr>
        <p:spPr>
          <a:xfrm>
            <a:off x="10353197" y="1443873"/>
            <a:ext cx="1599906" cy="221702"/>
          </a:xfrm>
        </p:spPr>
        <p:txBody>
          <a:bodyPr>
            <a:noAutofit/>
          </a:bodyPr>
          <a:lstStyle>
            <a:lvl1pPr marL="0" algn="l">
              <a:buNone/>
              <a:defRPr sz="140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48" name="Content Placeholder 2">
            <a:extLst>
              <a:ext uri="{FF2B5EF4-FFF2-40B4-BE49-F238E27FC236}">
                <a16:creationId xmlns:a16="http://schemas.microsoft.com/office/drawing/2014/main" id="{F0D2A72D-60D2-8E42-9A40-23843C6B5600}"/>
              </a:ext>
            </a:extLst>
          </p:cNvPr>
          <p:cNvSpPr>
            <a:spLocks noGrp="1"/>
          </p:cNvSpPr>
          <p:nvPr>
            <p:ph idx="32" hasCustomPrompt="1"/>
          </p:nvPr>
        </p:nvSpPr>
        <p:spPr>
          <a:xfrm>
            <a:off x="10353197" y="1216969"/>
            <a:ext cx="1599906" cy="184633"/>
          </a:xfrm>
        </p:spPr>
        <p:txBody>
          <a:bodyPr anchor="t" anchorCtr="0">
            <a:normAutofit/>
          </a:bodyPr>
          <a:lstStyle>
            <a:lvl1pPr marL="0" algn="l">
              <a:buNone/>
              <a:defRPr sz="14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49" name="Content Placeholder 2">
            <a:extLst>
              <a:ext uri="{FF2B5EF4-FFF2-40B4-BE49-F238E27FC236}">
                <a16:creationId xmlns:a16="http://schemas.microsoft.com/office/drawing/2014/main" id="{8EBDDE10-7B91-C140-A1D9-8A4115599ED2}"/>
              </a:ext>
            </a:extLst>
          </p:cNvPr>
          <p:cNvSpPr>
            <a:spLocks noGrp="1"/>
          </p:cNvSpPr>
          <p:nvPr>
            <p:ph idx="33" hasCustomPrompt="1"/>
          </p:nvPr>
        </p:nvSpPr>
        <p:spPr>
          <a:xfrm>
            <a:off x="10353197" y="1665575"/>
            <a:ext cx="1599906" cy="396697"/>
          </a:xfrm>
        </p:spPr>
        <p:txBody>
          <a:bodyPr anchor="t" anchorCtr="0">
            <a:normAutofit/>
          </a:bodyPr>
          <a:lstStyle>
            <a:lvl1pPr marL="0" algn="l">
              <a:lnSpc>
                <a:spcPct val="100000"/>
              </a:lnSpc>
              <a:spcBef>
                <a:spcPts val="0"/>
              </a:spcBef>
              <a:spcAft>
                <a:spcPts val="0"/>
              </a:spcAft>
              <a:buNone/>
              <a:defRPr sz="10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p>
        </p:txBody>
      </p:sp>
      <p:sp>
        <p:nvSpPr>
          <p:cNvPr id="50" name="Picture Placeholder 8">
            <a:extLst>
              <a:ext uri="{FF2B5EF4-FFF2-40B4-BE49-F238E27FC236}">
                <a16:creationId xmlns:a16="http://schemas.microsoft.com/office/drawing/2014/main" id="{1D7B84FE-A3FC-214C-A401-4CB743A68E21}"/>
              </a:ext>
            </a:extLst>
          </p:cNvPr>
          <p:cNvSpPr>
            <a:spLocks noGrp="1"/>
          </p:cNvSpPr>
          <p:nvPr>
            <p:ph type="pic" sz="quarter" idx="34"/>
          </p:nvPr>
        </p:nvSpPr>
        <p:spPr>
          <a:xfrm>
            <a:off x="9205141" y="1216969"/>
            <a:ext cx="960239" cy="1192599"/>
          </a:xfrm>
        </p:spPr>
        <p:txBody>
          <a:bodyPr/>
          <a:lstStyle>
            <a:lvl1pPr>
              <a:defRPr sz="1000">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
        <p:nvSpPr>
          <p:cNvPr id="51" name="Content Placeholder 2">
            <a:extLst>
              <a:ext uri="{FF2B5EF4-FFF2-40B4-BE49-F238E27FC236}">
                <a16:creationId xmlns:a16="http://schemas.microsoft.com/office/drawing/2014/main" id="{3550C7C4-DBFF-C44F-9CA5-4956800F95A2}"/>
              </a:ext>
            </a:extLst>
          </p:cNvPr>
          <p:cNvSpPr>
            <a:spLocks noGrp="1"/>
          </p:cNvSpPr>
          <p:nvPr>
            <p:ph idx="35" hasCustomPrompt="1"/>
          </p:nvPr>
        </p:nvSpPr>
        <p:spPr>
          <a:xfrm>
            <a:off x="4236597" y="3013181"/>
            <a:ext cx="1599906" cy="221702"/>
          </a:xfrm>
        </p:spPr>
        <p:txBody>
          <a:bodyPr>
            <a:noAutofit/>
          </a:bodyPr>
          <a:lstStyle>
            <a:lvl1pPr marL="0" algn="l">
              <a:buNone/>
              <a:defRPr sz="140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52" name="Content Placeholder 2">
            <a:extLst>
              <a:ext uri="{FF2B5EF4-FFF2-40B4-BE49-F238E27FC236}">
                <a16:creationId xmlns:a16="http://schemas.microsoft.com/office/drawing/2014/main" id="{F6826995-36B8-374D-8588-DDC40595BE24}"/>
              </a:ext>
            </a:extLst>
          </p:cNvPr>
          <p:cNvSpPr>
            <a:spLocks noGrp="1"/>
          </p:cNvSpPr>
          <p:nvPr>
            <p:ph idx="36" hasCustomPrompt="1"/>
          </p:nvPr>
        </p:nvSpPr>
        <p:spPr>
          <a:xfrm>
            <a:off x="4236597" y="2786277"/>
            <a:ext cx="1599906" cy="184633"/>
          </a:xfrm>
        </p:spPr>
        <p:txBody>
          <a:bodyPr anchor="t" anchorCtr="0">
            <a:normAutofit/>
          </a:bodyPr>
          <a:lstStyle>
            <a:lvl1pPr marL="0" algn="l">
              <a:buNone/>
              <a:defRPr sz="14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53" name="Content Placeholder 2">
            <a:extLst>
              <a:ext uri="{FF2B5EF4-FFF2-40B4-BE49-F238E27FC236}">
                <a16:creationId xmlns:a16="http://schemas.microsoft.com/office/drawing/2014/main" id="{7D76A512-22F2-BB4F-81BA-8185C041820D}"/>
              </a:ext>
            </a:extLst>
          </p:cNvPr>
          <p:cNvSpPr>
            <a:spLocks noGrp="1"/>
          </p:cNvSpPr>
          <p:nvPr>
            <p:ph idx="37" hasCustomPrompt="1"/>
          </p:nvPr>
        </p:nvSpPr>
        <p:spPr>
          <a:xfrm>
            <a:off x="4236597" y="3234883"/>
            <a:ext cx="1599906" cy="396697"/>
          </a:xfrm>
        </p:spPr>
        <p:txBody>
          <a:bodyPr anchor="t" anchorCtr="0">
            <a:normAutofit/>
          </a:bodyPr>
          <a:lstStyle>
            <a:lvl1pPr marL="0" algn="l">
              <a:lnSpc>
                <a:spcPct val="100000"/>
              </a:lnSpc>
              <a:spcBef>
                <a:spcPts val="0"/>
              </a:spcBef>
              <a:spcAft>
                <a:spcPts val="0"/>
              </a:spcAft>
              <a:buNone/>
              <a:defRPr sz="10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p>
        </p:txBody>
      </p:sp>
      <p:sp>
        <p:nvSpPr>
          <p:cNvPr id="54" name="Picture Placeholder 8">
            <a:extLst>
              <a:ext uri="{FF2B5EF4-FFF2-40B4-BE49-F238E27FC236}">
                <a16:creationId xmlns:a16="http://schemas.microsoft.com/office/drawing/2014/main" id="{CB40C821-6FDF-DC4B-B3FF-0CAFAE4CD6E4}"/>
              </a:ext>
            </a:extLst>
          </p:cNvPr>
          <p:cNvSpPr>
            <a:spLocks noGrp="1"/>
          </p:cNvSpPr>
          <p:nvPr>
            <p:ph type="pic" sz="quarter" idx="38"/>
          </p:nvPr>
        </p:nvSpPr>
        <p:spPr>
          <a:xfrm>
            <a:off x="3088540" y="2786277"/>
            <a:ext cx="960240" cy="1192599"/>
          </a:xfrm>
        </p:spPr>
        <p:txBody>
          <a:bodyPr/>
          <a:lstStyle>
            <a:lvl1pPr>
              <a:defRPr sz="1000">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
        <p:nvSpPr>
          <p:cNvPr id="55" name="Content Placeholder 2">
            <a:extLst>
              <a:ext uri="{FF2B5EF4-FFF2-40B4-BE49-F238E27FC236}">
                <a16:creationId xmlns:a16="http://schemas.microsoft.com/office/drawing/2014/main" id="{05E072C6-4BD6-7D43-A893-E43C8D4CE2E5}"/>
              </a:ext>
            </a:extLst>
          </p:cNvPr>
          <p:cNvSpPr>
            <a:spLocks noGrp="1"/>
          </p:cNvSpPr>
          <p:nvPr>
            <p:ph idx="39" hasCustomPrompt="1"/>
          </p:nvPr>
        </p:nvSpPr>
        <p:spPr>
          <a:xfrm>
            <a:off x="7313432" y="3013181"/>
            <a:ext cx="1599906" cy="221702"/>
          </a:xfrm>
        </p:spPr>
        <p:txBody>
          <a:bodyPr>
            <a:noAutofit/>
          </a:bodyPr>
          <a:lstStyle>
            <a:lvl1pPr marL="0" algn="l">
              <a:buNone/>
              <a:defRPr sz="140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56" name="Content Placeholder 2">
            <a:extLst>
              <a:ext uri="{FF2B5EF4-FFF2-40B4-BE49-F238E27FC236}">
                <a16:creationId xmlns:a16="http://schemas.microsoft.com/office/drawing/2014/main" id="{0F45FB37-93D5-7E4F-A81C-3D3D8CBD46F4}"/>
              </a:ext>
            </a:extLst>
          </p:cNvPr>
          <p:cNvSpPr>
            <a:spLocks noGrp="1"/>
          </p:cNvSpPr>
          <p:nvPr>
            <p:ph idx="40" hasCustomPrompt="1"/>
          </p:nvPr>
        </p:nvSpPr>
        <p:spPr>
          <a:xfrm>
            <a:off x="7313432" y="2786277"/>
            <a:ext cx="1599906" cy="184633"/>
          </a:xfrm>
        </p:spPr>
        <p:txBody>
          <a:bodyPr anchor="t" anchorCtr="0">
            <a:normAutofit/>
          </a:bodyPr>
          <a:lstStyle>
            <a:lvl1pPr marL="0" algn="l">
              <a:buNone/>
              <a:defRPr sz="14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57" name="Content Placeholder 2">
            <a:extLst>
              <a:ext uri="{FF2B5EF4-FFF2-40B4-BE49-F238E27FC236}">
                <a16:creationId xmlns:a16="http://schemas.microsoft.com/office/drawing/2014/main" id="{6526F16A-06AE-7A4D-A0DC-99354900D7DC}"/>
              </a:ext>
            </a:extLst>
          </p:cNvPr>
          <p:cNvSpPr>
            <a:spLocks noGrp="1"/>
          </p:cNvSpPr>
          <p:nvPr>
            <p:ph idx="41" hasCustomPrompt="1"/>
          </p:nvPr>
        </p:nvSpPr>
        <p:spPr>
          <a:xfrm>
            <a:off x="7313432" y="3234883"/>
            <a:ext cx="1599906" cy="396697"/>
          </a:xfrm>
        </p:spPr>
        <p:txBody>
          <a:bodyPr anchor="t" anchorCtr="0">
            <a:normAutofit/>
          </a:bodyPr>
          <a:lstStyle>
            <a:lvl1pPr marL="0" algn="l">
              <a:lnSpc>
                <a:spcPct val="100000"/>
              </a:lnSpc>
              <a:spcBef>
                <a:spcPts val="0"/>
              </a:spcBef>
              <a:spcAft>
                <a:spcPts val="0"/>
              </a:spcAft>
              <a:buNone/>
              <a:defRPr sz="10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p>
        </p:txBody>
      </p:sp>
      <p:sp>
        <p:nvSpPr>
          <p:cNvPr id="58" name="Picture Placeholder 8">
            <a:extLst>
              <a:ext uri="{FF2B5EF4-FFF2-40B4-BE49-F238E27FC236}">
                <a16:creationId xmlns:a16="http://schemas.microsoft.com/office/drawing/2014/main" id="{4D5C77D6-0ABA-BC46-B1D3-C95CCD8C1463}"/>
              </a:ext>
            </a:extLst>
          </p:cNvPr>
          <p:cNvSpPr>
            <a:spLocks noGrp="1"/>
          </p:cNvSpPr>
          <p:nvPr>
            <p:ph type="pic" sz="quarter" idx="42"/>
          </p:nvPr>
        </p:nvSpPr>
        <p:spPr>
          <a:xfrm>
            <a:off x="6165375" y="2786277"/>
            <a:ext cx="960240" cy="1192599"/>
          </a:xfrm>
        </p:spPr>
        <p:txBody>
          <a:bodyPr/>
          <a:lstStyle>
            <a:lvl1pPr>
              <a:defRPr sz="1000">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
        <p:nvSpPr>
          <p:cNvPr id="59" name="Content Placeholder 2">
            <a:extLst>
              <a:ext uri="{FF2B5EF4-FFF2-40B4-BE49-F238E27FC236}">
                <a16:creationId xmlns:a16="http://schemas.microsoft.com/office/drawing/2014/main" id="{92DFE1AD-8389-E141-925B-E9A2F50A7DE0}"/>
              </a:ext>
            </a:extLst>
          </p:cNvPr>
          <p:cNvSpPr>
            <a:spLocks noGrp="1"/>
          </p:cNvSpPr>
          <p:nvPr>
            <p:ph idx="43" hasCustomPrompt="1"/>
          </p:nvPr>
        </p:nvSpPr>
        <p:spPr>
          <a:xfrm>
            <a:off x="10353197" y="3013181"/>
            <a:ext cx="1599906" cy="221702"/>
          </a:xfrm>
        </p:spPr>
        <p:txBody>
          <a:bodyPr>
            <a:noAutofit/>
          </a:bodyPr>
          <a:lstStyle>
            <a:lvl1pPr marL="0" algn="l">
              <a:buNone/>
              <a:defRPr sz="140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60" name="Content Placeholder 2">
            <a:extLst>
              <a:ext uri="{FF2B5EF4-FFF2-40B4-BE49-F238E27FC236}">
                <a16:creationId xmlns:a16="http://schemas.microsoft.com/office/drawing/2014/main" id="{522E455E-3878-4549-9AFC-98F55150279C}"/>
              </a:ext>
            </a:extLst>
          </p:cNvPr>
          <p:cNvSpPr>
            <a:spLocks noGrp="1"/>
          </p:cNvSpPr>
          <p:nvPr>
            <p:ph idx="44" hasCustomPrompt="1"/>
          </p:nvPr>
        </p:nvSpPr>
        <p:spPr>
          <a:xfrm>
            <a:off x="10353197" y="2786277"/>
            <a:ext cx="1599906" cy="184633"/>
          </a:xfrm>
        </p:spPr>
        <p:txBody>
          <a:bodyPr anchor="t" anchorCtr="0">
            <a:normAutofit/>
          </a:bodyPr>
          <a:lstStyle>
            <a:lvl1pPr marL="0" algn="l">
              <a:buNone/>
              <a:defRPr sz="14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61" name="Content Placeholder 2">
            <a:extLst>
              <a:ext uri="{FF2B5EF4-FFF2-40B4-BE49-F238E27FC236}">
                <a16:creationId xmlns:a16="http://schemas.microsoft.com/office/drawing/2014/main" id="{8C855267-6F67-814D-9EDB-BEA278CEED71}"/>
              </a:ext>
            </a:extLst>
          </p:cNvPr>
          <p:cNvSpPr>
            <a:spLocks noGrp="1"/>
          </p:cNvSpPr>
          <p:nvPr>
            <p:ph idx="45" hasCustomPrompt="1"/>
          </p:nvPr>
        </p:nvSpPr>
        <p:spPr>
          <a:xfrm>
            <a:off x="10353197" y="3234883"/>
            <a:ext cx="1599906" cy="396697"/>
          </a:xfrm>
        </p:spPr>
        <p:txBody>
          <a:bodyPr anchor="t" anchorCtr="0">
            <a:normAutofit/>
          </a:bodyPr>
          <a:lstStyle>
            <a:lvl1pPr marL="0" algn="l">
              <a:lnSpc>
                <a:spcPct val="100000"/>
              </a:lnSpc>
              <a:spcBef>
                <a:spcPts val="0"/>
              </a:spcBef>
              <a:spcAft>
                <a:spcPts val="0"/>
              </a:spcAft>
              <a:buNone/>
              <a:defRPr sz="10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p>
        </p:txBody>
      </p:sp>
      <p:sp>
        <p:nvSpPr>
          <p:cNvPr id="62" name="Picture Placeholder 8">
            <a:extLst>
              <a:ext uri="{FF2B5EF4-FFF2-40B4-BE49-F238E27FC236}">
                <a16:creationId xmlns:a16="http://schemas.microsoft.com/office/drawing/2014/main" id="{FDEF908E-32E6-8543-A430-7EB1E2339C52}"/>
              </a:ext>
            </a:extLst>
          </p:cNvPr>
          <p:cNvSpPr>
            <a:spLocks noGrp="1"/>
          </p:cNvSpPr>
          <p:nvPr>
            <p:ph type="pic" sz="quarter" idx="46"/>
          </p:nvPr>
        </p:nvSpPr>
        <p:spPr>
          <a:xfrm>
            <a:off x="9205141" y="2786277"/>
            <a:ext cx="960239" cy="1192599"/>
          </a:xfrm>
        </p:spPr>
        <p:txBody>
          <a:bodyPr/>
          <a:lstStyle>
            <a:lvl1pPr>
              <a:defRPr sz="1000">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
        <p:nvSpPr>
          <p:cNvPr id="63" name="Content Placeholder 2">
            <a:extLst>
              <a:ext uri="{FF2B5EF4-FFF2-40B4-BE49-F238E27FC236}">
                <a16:creationId xmlns:a16="http://schemas.microsoft.com/office/drawing/2014/main" id="{06730FFD-EF79-CD4B-BF7D-E99C75A9C37E}"/>
              </a:ext>
            </a:extLst>
          </p:cNvPr>
          <p:cNvSpPr>
            <a:spLocks noGrp="1"/>
          </p:cNvSpPr>
          <p:nvPr>
            <p:ph idx="47" hasCustomPrompt="1"/>
          </p:nvPr>
        </p:nvSpPr>
        <p:spPr>
          <a:xfrm>
            <a:off x="4236597" y="4582489"/>
            <a:ext cx="1599906" cy="221702"/>
          </a:xfrm>
        </p:spPr>
        <p:txBody>
          <a:bodyPr>
            <a:noAutofit/>
          </a:bodyPr>
          <a:lstStyle>
            <a:lvl1pPr marL="0" algn="l">
              <a:buNone/>
              <a:defRPr sz="140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64" name="Content Placeholder 2">
            <a:extLst>
              <a:ext uri="{FF2B5EF4-FFF2-40B4-BE49-F238E27FC236}">
                <a16:creationId xmlns:a16="http://schemas.microsoft.com/office/drawing/2014/main" id="{C9CCC256-6A9C-F74C-A994-F7D8F501D8D0}"/>
              </a:ext>
            </a:extLst>
          </p:cNvPr>
          <p:cNvSpPr>
            <a:spLocks noGrp="1"/>
          </p:cNvSpPr>
          <p:nvPr>
            <p:ph idx="48" hasCustomPrompt="1"/>
          </p:nvPr>
        </p:nvSpPr>
        <p:spPr>
          <a:xfrm>
            <a:off x="4236597" y="4355585"/>
            <a:ext cx="1599906" cy="184633"/>
          </a:xfrm>
        </p:spPr>
        <p:txBody>
          <a:bodyPr anchor="t" anchorCtr="0">
            <a:normAutofit/>
          </a:bodyPr>
          <a:lstStyle>
            <a:lvl1pPr marL="0" algn="l">
              <a:buNone/>
              <a:defRPr sz="14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65" name="Content Placeholder 2">
            <a:extLst>
              <a:ext uri="{FF2B5EF4-FFF2-40B4-BE49-F238E27FC236}">
                <a16:creationId xmlns:a16="http://schemas.microsoft.com/office/drawing/2014/main" id="{9C8CDB1D-03FE-A14B-B563-CC31E625C154}"/>
              </a:ext>
            </a:extLst>
          </p:cNvPr>
          <p:cNvSpPr>
            <a:spLocks noGrp="1"/>
          </p:cNvSpPr>
          <p:nvPr>
            <p:ph idx="49" hasCustomPrompt="1"/>
          </p:nvPr>
        </p:nvSpPr>
        <p:spPr>
          <a:xfrm>
            <a:off x="4236597" y="4804191"/>
            <a:ext cx="1599906" cy="396697"/>
          </a:xfrm>
        </p:spPr>
        <p:txBody>
          <a:bodyPr anchor="t" anchorCtr="0">
            <a:normAutofit/>
          </a:bodyPr>
          <a:lstStyle>
            <a:lvl1pPr marL="0" algn="l">
              <a:lnSpc>
                <a:spcPct val="100000"/>
              </a:lnSpc>
              <a:spcBef>
                <a:spcPts val="0"/>
              </a:spcBef>
              <a:spcAft>
                <a:spcPts val="0"/>
              </a:spcAft>
              <a:buNone/>
              <a:defRPr sz="10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p>
        </p:txBody>
      </p:sp>
      <p:sp>
        <p:nvSpPr>
          <p:cNvPr id="66" name="Picture Placeholder 8">
            <a:extLst>
              <a:ext uri="{FF2B5EF4-FFF2-40B4-BE49-F238E27FC236}">
                <a16:creationId xmlns:a16="http://schemas.microsoft.com/office/drawing/2014/main" id="{765CF162-E8C2-F745-BE32-97A745CBF4D8}"/>
              </a:ext>
            </a:extLst>
          </p:cNvPr>
          <p:cNvSpPr>
            <a:spLocks noGrp="1"/>
          </p:cNvSpPr>
          <p:nvPr>
            <p:ph type="pic" sz="quarter" idx="50"/>
          </p:nvPr>
        </p:nvSpPr>
        <p:spPr>
          <a:xfrm>
            <a:off x="3088540" y="4355585"/>
            <a:ext cx="960240" cy="1192599"/>
          </a:xfrm>
        </p:spPr>
        <p:txBody>
          <a:bodyPr/>
          <a:lstStyle>
            <a:lvl1pPr>
              <a:defRPr sz="1000">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
        <p:nvSpPr>
          <p:cNvPr id="67" name="Content Placeholder 2">
            <a:extLst>
              <a:ext uri="{FF2B5EF4-FFF2-40B4-BE49-F238E27FC236}">
                <a16:creationId xmlns:a16="http://schemas.microsoft.com/office/drawing/2014/main" id="{8D348E14-2FC1-F545-881E-77E9FD239B40}"/>
              </a:ext>
            </a:extLst>
          </p:cNvPr>
          <p:cNvSpPr>
            <a:spLocks noGrp="1"/>
          </p:cNvSpPr>
          <p:nvPr>
            <p:ph idx="51" hasCustomPrompt="1"/>
          </p:nvPr>
        </p:nvSpPr>
        <p:spPr>
          <a:xfrm>
            <a:off x="7313432" y="4582489"/>
            <a:ext cx="1599906" cy="221702"/>
          </a:xfrm>
        </p:spPr>
        <p:txBody>
          <a:bodyPr>
            <a:noAutofit/>
          </a:bodyPr>
          <a:lstStyle>
            <a:lvl1pPr marL="0" algn="l">
              <a:buNone/>
              <a:defRPr sz="140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68" name="Content Placeholder 2">
            <a:extLst>
              <a:ext uri="{FF2B5EF4-FFF2-40B4-BE49-F238E27FC236}">
                <a16:creationId xmlns:a16="http://schemas.microsoft.com/office/drawing/2014/main" id="{744F74FD-EDCC-E741-81CC-2D02DE86354F}"/>
              </a:ext>
            </a:extLst>
          </p:cNvPr>
          <p:cNvSpPr>
            <a:spLocks noGrp="1"/>
          </p:cNvSpPr>
          <p:nvPr>
            <p:ph idx="52" hasCustomPrompt="1"/>
          </p:nvPr>
        </p:nvSpPr>
        <p:spPr>
          <a:xfrm>
            <a:off x="7313432" y="4355585"/>
            <a:ext cx="1599906" cy="184633"/>
          </a:xfrm>
        </p:spPr>
        <p:txBody>
          <a:bodyPr anchor="t" anchorCtr="0">
            <a:normAutofit/>
          </a:bodyPr>
          <a:lstStyle>
            <a:lvl1pPr marL="0" algn="l">
              <a:buNone/>
              <a:defRPr sz="14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69" name="Content Placeholder 2">
            <a:extLst>
              <a:ext uri="{FF2B5EF4-FFF2-40B4-BE49-F238E27FC236}">
                <a16:creationId xmlns:a16="http://schemas.microsoft.com/office/drawing/2014/main" id="{D20079D0-68A1-4B45-9EB7-5F4DF9B34004}"/>
              </a:ext>
            </a:extLst>
          </p:cNvPr>
          <p:cNvSpPr>
            <a:spLocks noGrp="1"/>
          </p:cNvSpPr>
          <p:nvPr>
            <p:ph idx="53" hasCustomPrompt="1"/>
          </p:nvPr>
        </p:nvSpPr>
        <p:spPr>
          <a:xfrm>
            <a:off x="7313432" y="4804191"/>
            <a:ext cx="1599906" cy="396697"/>
          </a:xfrm>
        </p:spPr>
        <p:txBody>
          <a:bodyPr anchor="t" anchorCtr="0">
            <a:normAutofit/>
          </a:bodyPr>
          <a:lstStyle>
            <a:lvl1pPr marL="0" algn="l">
              <a:lnSpc>
                <a:spcPct val="100000"/>
              </a:lnSpc>
              <a:spcBef>
                <a:spcPts val="0"/>
              </a:spcBef>
              <a:spcAft>
                <a:spcPts val="0"/>
              </a:spcAft>
              <a:buNone/>
              <a:defRPr sz="10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p>
        </p:txBody>
      </p:sp>
      <p:sp>
        <p:nvSpPr>
          <p:cNvPr id="70" name="Picture Placeholder 8">
            <a:extLst>
              <a:ext uri="{FF2B5EF4-FFF2-40B4-BE49-F238E27FC236}">
                <a16:creationId xmlns:a16="http://schemas.microsoft.com/office/drawing/2014/main" id="{B0D04A7F-E4DE-964B-B455-D9242AA4C453}"/>
              </a:ext>
            </a:extLst>
          </p:cNvPr>
          <p:cNvSpPr>
            <a:spLocks noGrp="1"/>
          </p:cNvSpPr>
          <p:nvPr>
            <p:ph type="pic" sz="quarter" idx="54"/>
          </p:nvPr>
        </p:nvSpPr>
        <p:spPr>
          <a:xfrm>
            <a:off x="6165375" y="4355585"/>
            <a:ext cx="960240" cy="1192599"/>
          </a:xfrm>
        </p:spPr>
        <p:txBody>
          <a:bodyPr/>
          <a:lstStyle>
            <a:lvl1pPr>
              <a:defRPr sz="1000">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
        <p:nvSpPr>
          <p:cNvPr id="71" name="Content Placeholder 2">
            <a:extLst>
              <a:ext uri="{FF2B5EF4-FFF2-40B4-BE49-F238E27FC236}">
                <a16:creationId xmlns:a16="http://schemas.microsoft.com/office/drawing/2014/main" id="{E8355945-DB0D-804F-AD68-5384C3D404EF}"/>
              </a:ext>
            </a:extLst>
          </p:cNvPr>
          <p:cNvSpPr>
            <a:spLocks noGrp="1"/>
          </p:cNvSpPr>
          <p:nvPr>
            <p:ph idx="55" hasCustomPrompt="1"/>
          </p:nvPr>
        </p:nvSpPr>
        <p:spPr>
          <a:xfrm>
            <a:off x="10353197" y="4582489"/>
            <a:ext cx="1599906" cy="221702"/>
          </a:xfrm>
        </p:spPr>
        <p:txBody>
          <a:bodyPr>
            <a:noAutofit/>
          </a:bodyPr>
          <a:lstStyle>
            <a:lvl1pPr marL="0" algn="l">
              <a:buNone/>
              <a:defRPr sz="1400">
                <a:solidFill>
                  <a:schemeClr val="tx2">
                    <a:lumMod val="50000"/>
                  </a:schemeClr>
                </a:solidFill>
                <a:latin typeface="Arial" panose="020B0604020202020204" pitchFamily="34" charset="0"/>
                <a:cs typeface="Arial" panose="020B0604020202020204" pitchFamily="34" charset="0"/>
              </a:defRPr>
            </a:lvl1pPr>
          </a:lstStyle>
          <a:p>
            <a:pPr lvl="0"/>
            <a:r>
              <a:rPr lang="en-US" dirty="0"/>
              <a:t>Position</a:t>
            </a:r>
          </a:p>
        </p:txBody>
      </p:sp>
      <p:sp>
        <p:nvSpPr>
          <p:cNvPr id="72" name="Content Placeholder 2">
            <a:extLst>
              <a:ext uri="{FF2B5EF4-FFF2-40B4-BE49-F238E27FC236}">
                <a16:creationId xmlns:a16="http://schemas.microsoft.com/office/drawing/2014/main" id="{EC95D380-E04A-0D4C-9078-85F8389BE516}"/>
              </a:ext>
            </a:extLst>
          </p:cNvPr>
          <p:cNvSpPr>
            <a:spLocks noGrp="1"/>
          </p:cNvSpPr>
          <p:nvPr>
            <p:ph idx="56" hasCustomPrompt="1"/>
          </p:nvPr>
        </p:nvSpPr>
        <p:spPr>
          <a:xfrm>
            <a:off x="10353197" y="4355585"/>
            <a:ext cx="1599906" cy="184633"/>
          </a:xfrm>
        </p:spPr>
        <p:txBody>
          <a:bodyPr anchor="t" anchorCtr="0">
            <a:normAutofit/>
          </a:bodyPr>
          <a:lstStyle>
            <a:lvl1pPr marL="0" algn="l">
              <a:buNone/>
              <a:defRPr sz="14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JANE SMITH</a:t>
            </a:r>
          </a:p>
        </p:txBody>
      </p:sp>
      <p:sp>
        <p:nvSpPr>
          <p:cNvPr id="73" name="Content Placeholder 2">
            <a:extLst>
              <a:ext uri="{FF2B5EF4-FFF2-40B4-BE49-F238E27FC236}">
                <a16:creationId xmlns:a16="http://schemas.microsoft.com/office/drawing/2014/main" id="{268B608A-A033-8E4E-B1D2-26D647726DBB}"/>
              </a:ext>
            </a:extLst>
          </p:cNvPr>
          <p:cNvSpPr>
            <a:spLocks noGrp="1"/>
          </p:cNvSpPr>
          <p:nvPr>
            <p:ph idx="57" hasCustomPrompt="1"/>
          </p:nvPr>
        </p:nvSpPr>
        <p:spPr>
          <a:xfrm>
            <a:off x="10353197" y="4804191"/>
            <a:ext cx="1599906" cy="396697"/>
          </a:xfrm>
        </p:spPr>
        <p:txBody>
          <a:bodyPr anchor="t" anchorCtr="0">
            <a:normAutofit/>
          </a:bodyPr>
          <a:lstStyle>
            <a:lvl1pPr marL="0" algn="l">
              <a:lnSpc>
                <a:spcPct val="100000"/>
              </a:lnSpc>
              <a:spcBef>
                <a:spcPts val="0"/>
              </a:spcBef>
              <a:spcAft>
                <a:spcPts val="0"/>
              </a:spcAft>
              <a:buNone/>
              <a:defRPr sz="10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Attribution, Organization</a:t>
            </a:r>
          </a:p>
        </p:txBody>
      </p:sp>
      <p:sp>
        <p:nvSpPr>
          <p:cNvPr id="74" name="Picture Placeholder 8">
            <a:extLst>
              <a:ext uri="{FF2B5EF4-FFF2-40B4-BE49-F238E27FC236}">
                <a16:creationId xmlns:a16="http://schemas.microsoft.com/office/drawing/2014/main" id="{3BB30E18-C8B4-6147-B3D5-50B6ADF1C6B5}"/>
              </a:ext>
            </a:extLst>
          </p:cNvPr>
          <p:cNvSpPr>
            <a:spLocks noGrp="1"/>
          </p:cNvSpPr>
          <p:nvPr>
            <p:ph type="pic" sz="quarter" idx="58"/>
          </p:nvPr>
        </p:nvSpPr>
        <p:spPr>
          <a:xfrm>
            <a:off x="9205141" y="4355585"/>
            <a:ext cx="960239" cy="1192599"/>
          </a:xfrm>
        </p:spPr>
        <p:txBody>
          <a:bodyPr/>
          <a:lstStyle>
            <a:lvl1pPr>
              <a:defRPr sz="1000">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323298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Layout 1">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28B66C09-8CC3-AA43-AB7E-C092BEFBE290}"/>
              </a:ext>
            </a:extLst>
          </p:cNvPr>
          <p:cNvSpPr>
            <a:spLocks noGrp="1"/>
          </p:cNvSpPr>
          <p:nvPr>
            <p:ph type="pic" sz="quarter" idx="27"/>
          </p:nvPr>
        </p:nvSpPr>
        <p:spPr>
          <a:xfrm>
            <a:off x="0" y="0"/>
            <a:ext cx="6096000" cy="6858000"/>
          </a:xfrm>
        </p:spPr>
        <p:txBody>
          <a:bodyPr/>
          <a:lstStyle/>
          <a:p>
            <a:endParaRPr lang="en-US" dirty="0"/>
          </a:p>
        </p:txBody>
      </p:sp>
      <p:sp>
        <p:nvSpPr>
          <p:cNvPr id="17" name="Title 1">
            <a:extLst>
              <a:ext uri="{FF2B5EF4-FFF2-40B4-BE49-F238E27FC236}">
                <a16:creationId xmlns:a16="http://schemas.microsoft.com/office/drawing/2014/main" id="{F3B10EC2-F1AA-9244-B79C-C4086B32A69C}"/>
              </a:ext>
            </a:extLst>
          </p:cNvPr>
          <p:cNvSpPr>
            <a:spLocks noGrp="1"/>
          </p:cNvSpPr>
          <p:nvPr>
            <p:ph type="title" hasCustomPrompt="1"/>
          </p:nvPr>
        </p:nvSpPr>
        <p:spPr>
          <a:xfrm>
            <a:off x="6888481" y="685800"/>
            <a:ext cx="4669536" cy="1523494"/>
          </a:xfrm>
        </p:spPr>
        <p:txBody>
          <a:bodyPr>
            <a:normAutofit/>
          </a:bodyPr>
          <a:lstStyle>
            <a:lvl1pPr algn="l">
              <a:defRPr sz="4400">
                <a:solidFill>
                  <a:schemeClr val="tx2">
                    <a:lumMod val="50000"/>
                  </a:schemeClr>
                </a:solidFill>
              </a:defRPr>
            </a:lvl1pPr>
          </a:lstStyle>
          <a:p>
            <a:r>
              <a:rPr lang="en-US" dirty="0"/>
              <a:t>Headline Title</a:t>
            </a:r>
          </a:p>
        </p:txBody>
      </p:sp>
      <p:sp>
        <p:nvSpPr>
          <p:cNvPr id="21" name="Content Placeholder 2">
            <a:extLst>
              <a:ext uri="{FF2B5EF4-FFF2-40B4-BE49-F238E27FC236}">
                <a16:creationId xmlns:a16="http://schemas.microsoft.com/office/drawing/2014/main" id="{AC39CBE9-B4E6-F149-B01B-42DD4760CCE8}"/>
              </a:ext>
            </a:extLst>
          </p:cNvPr>
          <p:cNvSpPr>
            <a:spLocks noGrp="1"/>
          </p:cNvSpPr>
          <p:nvPr>
            <p:ph idx="25" hasCustomPrompt="1"/>
          </p:nvPr>
        </p:nvSpPr>
        <p:spPr>
          <a:xfrm>
            <a:off x="6888481" y="2286000"/>
            <a:ext cx="4669536" cy="3084616"/>
          </a:xfrm>
        </p:spPr>
        <p:txBody>
          <a:bodyPr anchor="t" anchorCtr="0">
            <a:normAutofit/>
          </a:bodyPr>
          <a:lstStyle>
            <a:lvl1pPr marL="0" algn="l">
              <a:buNone/>
              <a:defRPr sz="1800" b="0" i="0">
                <a:solidFill>
                  <a:schemeClr val="tx2">
                    <a:lumMod val="50000"/>
                  </a:schemeClr>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endParaRPr lang="en-US" dirty="0"/>
          </a:p>
        </p:txBody>
      </p:sp>
    </p:spTree>
    <p:extLst>
      <p:ext uri="{BB962C8B-B14F-4D97-AF65-F5344CB8AC3E}">
        <p14:creationId xmlns:p14="http://schemas.microsoft.com/office/powerpoint/2010/main" val="818358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7F6329-9E52-CB47-9482-E2FEFF63176D}"/>
              </a:ext>
            </a:extLst>
          </p:cNvPr>
          <p:cNvSpPr/>
          <p:nvPr userDrawn="1"/>
        </p:nvSpPr>
        <p:spPr>
          <a:xfrm>
            <a:off x="0" y="0"/>
            <a:ext cx="4072130" cy="6858000"/>
          </a:xfrm>
          <a:prstGeom prst="rect">
            <a:avLst/>
          </a:prstGeom>
          <a:solidFill>
            <a:srgbClr val="00A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a:extLst>
              <a:ext uri="{FF2B5EF4-FFF2-40B4-BE49-F238E27FC236}">
                <a16:creationId xmlns:a16="http://schemas.microsoft.com/office/drawing/2014/main" id="{28B66C09-8CC3-AA43-AB7E-C092BEFBE290}"/>
              </a:ext>
            </a:extLst>
          </p:cNvPr>
          <p:cNvSpPr>
            <a:spLocks noGrp="1"/>
          </p:cNvSpPr>
          <p:nvPr>
            <p:ph type="pic" sz="quarter" idx="27"/>
          </p:nvPr>
        </p:nvSpPr>
        <p:spPr>
          <a:xfrm>
            <a:off x="4072130" y="0"/>
            <a:ext cx="8119870" cy="6858000"/>
          </a:xfrm>
        </p:spPr>
        <p:txBody>
          <a:bodyPr/>
          <a:lstStyle/>
          <a:p>
            <a:endParaRPr lang="en-US" dirty="0"/>
          </a:p>
        </p:txBody>
      </p:sp>
      <p:sp>
        <p:nvSpPr>
          <p:cNvPr id="17" name="Title 1">
            <a:extLst>
              <a:ext uri="{FF2B5EF4-FFF2-40B4-BE49-F238E27FC236}">
                <a16:creationId xmlns:a16="http://schemas.microsoft.com/office/drawing/2014/main" id="{F3B10EC2-F1AA-9244-B79C-C4086B32A69C}"/>
              </a:ext>
            </a:extLst>
          </p:cNvPr>
          <p:cNvSpPr>
            <a:spLocks noGrp="1"/>
          </p:cNvSpPr>
          <p:nvPr>
            <p:ph type="title" hasCustomPrompt="1"/>
          </p:nvPr>
        </p:nvSpPr>
        <p:spPr>
          <a:xfrm>
            <a:off x="685800" y="685800"/>
            <a:ext cx="2748751" cy="1523494"/>
          </a:xfrm>
        </p:spPr>
        <p:txBody>
          <a:bodyPr>
            <a:normAutofit/>
          </a:bodyPr>
          <a:lstStyle>
            <a:lvl1pPr algn="l">
              <a:defRPr sz="4400">
                <a:solidFill>
                  <a:schemeClr val="bg1"/>
                </a:solidFill>
              </a:defRPr>
            </a:lvl1pPr>
          </a:lstStyle>
          <a:p>
            <a:r>
              <a:rPr lang="en-US" dirty="0"/>
              <a:t>Headline Title</a:t>
            </a:r>
          </a:p>
        </p:txBody>
      </p:sp>
      <p:sp>
        <p:nvSpPr>
          <p:cNvPr id="21" name="Content Placeholder 2">
            <a:extLst>
              <a:ext uri="{FF2B5EF4-FFF2-40B4-BE49-F238E27FC236}">
                <a16:creationId xmlns:a16="http://schemas.microsoft.com/office/drawing/2014/main" id="{AC39CBE9-B4E6-F149-B01B-42DD4760CCE8}"/>
              </a:ext>
            </a:extLst>
          </p:cNvPr>
          <p:cNvSpPr>
            <a:spLocks noGrp="1"/>
          </p:cNvSpPr>
          <p:nvPr>
            <p:ph idx="25" hasCustomPrompt="1"/>
          </p:nvPr>
        </p:nvSpPr>
        <p:spPr>
          <a:xfrm>
            <a:off x="685800" y="2286000"/>
            <a:ext cx="2748751" cy="3084616"/>
          </a:xfrm>
        </p:spPr>
        <p:txBody>
          <a:bodyPr anchor="t" anchorCtr="0">
            <a:normAutofit/>
          </a:bodyPr>
          <a:lstStyle>
            <a:lvl1pPr marL="0" algn="l">
              <a:buNone/>
              <a:defRPr sz="18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endParaRPr lang="en-US" dirty="0"/>
          </a:p>
        </p:txBody>
      </p:sp>
    </p:spTree>
    <p:extLst>
      <p:ext uri="{BB962C8B-B14F-4D97-AF65-F5344CB8AC3E}">
        <p14:creationId xmlns:p14="http://schemas.microsoft.com/office/powerpoint/2010/main" val="624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ack">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22C1936-4907-4347-B7C3-4CEFDD330E7A}"/>
              </a:ext>
            </a:extLst>
          </p:cNvPr>
          <p:cNvSpPr>
            <a:spLocks noGrp="1"/>
          </p:cNvSpPr>
          <p:nvPr>
            <p:ph type="subTitle" idx="1" hasCustomPrompt="1"/>
          </p:nvPr>
        </p:nvSpPr>
        <p:spPr>
          <a:xfrm>
            <a:off x="1553710" y="1948651"/>
            <a:ext cx="1646690" cy="1087605"/>
          </a:xfrm>
        </p:spPr>
        <p:txBody>
          <a:bodyPr wrap="square">
            <a:spAutoFit/>
          </a:bodyPr>
          <a:lstStyle>
            <a:lvl1pPr marL="0" indent="0" algn="l">
              <a:lnSpc>
                <a:spcPct val="120000"/>
              </a:lnSpc>
              <a:spcBef>
                <a:spcPts val="0"/>
              </a:spcBef>
              <a:spcAft>
                <a:spcPts val="0"/>
              </a:spcAft>
              <a:buNone/>
              <a:defRPr sz="1200" b="0" i="0" spc="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55 West 125th Street</a:t>
            </a:r>
          </a:p>
          <a:p>
            <a:r>
              <a:rPr lang="en-US" dirty="0"/>
              <a:t>Suite 1302</a:t>
            </a:r>
          </a:p>
          <a:p>
            <a:r>
              <a:rPr lang="en-US" dirty="0"/>
              <a:t>New York, NY 10027</a:t>
            </a:r>
          </a:p>
          <a:p>
            <a:r>
              <a:rPr lang="en-US" dirty="0"/>
              <a:t>347-802-6231</a:t>
            </a:r>
          </a:p>
          <a:p>
            <a:r>
              <a:rPr lang="en-US" dirty="0" err="1"/>
              <a:t>capc.org</a:t>
            </a:r>
            <a:endParaRPr lang="en-US" dirty="0"/>
          </a:p>
        </p:txBody>
      </p:sp>
      <p:pic>
        <p:nvPicPr>
          <p:cNvPr id="9" name="Picture 8">
            <a:extLst>
              <a:ext uri="{FF2B5EF4-FFF2-40B4-BE49-F238E27FC236}">
                <a16:creationId xmlns:a16="http://schemas.microsoft.com/office/drawing/2014/main" id="{D815777F-61FE-BD4D-9B46-2C2F3DFA1F61}"/>
              </a:ext>
            </a:extLst>
          </p:cNvPr>
          <p:cNvPicPr>
            <a:picLocks noChangeAspect="1"/>
          </p:cNvPicPr>
          <p:nvPr userDrawn="1"/>
        </p:nvPicPr>
        <p:blipFill>
          <a:blip r:embed="rId2"/>
          <a:stretch/>
        </p:blipFill>
        <p:spPr>
          <a:xfrm>
            <a:off x="457200" y="457200"/>
            <a:ext cx="2223500" cy="1254689"/>
          </a:xfrm>
          <a:prstGeom prst="rect">
            <a:avLst/>
          </a:prstGeom>
        </p:spPr>
      </p:pic>
    </p:spTree>
    <p:extLst>
      <p:ext uri="{BB962C8B-B14F-4D97-AF65-F5344CB8AC3E}">
        <p14:creationId xmlns:p14="http://schemas.microsoft.com/office/powerpoint/2010/main" val="470552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3">
    <p:bg>
      <p:bgPr>
        <a:solidFill>
          <a:schemeClr val="bg1"/>
        </a:solidFill>
        <a:effectLst/>
      </p:bgPr>
    </p:bg>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9226D555-0A43-5E4F-BA7F-AC0878AAA54C}"/>
              </a:ext>
            </a:extLst>
          </p:cNvPr>
          <p:cNvSpPr>
            <a:spLocks noGrp="1"/>
          </p:cNvSpPr>
          <p:nvPr>
            <p:ph type="pic" sz="quarter" idx="42"/>
          </p:nvPr>
        </p:nvSpPr>
        <p:spPr>
          <a:xfrm>
            <a:off x="0" y="0"/>
            <a:ext cx="12191999" cy="3429000"/>
          </a:xfrm>
        </p:spPr>
        <p:txBody>
          <a:bodyPr/>
          <a:lstStyle/>
          <a:p>
            <a:endParaRPr lang="en-US" dirty="0"/>
          </a:p>
        </p:txBody>
      </p:sp>
      <p:sp>
        <p:nvSpPr>
          <p:cNvPr id="29" name="Title 1">
            <a:extLst>
              <a:ext uri="{FF2B5EF4-FFF2-40B4-BE49-F238E27FC236}">
                <a16:creationId xmlns:a16="http://schemas.microsoft.com/office/drawing/2014/main" id="{5AC37D03-19DD-D547-BE0A-B66A9FB8DEBB}"/>
              </a:ext>
            </a:extLst>
          </p:cNvPr>
          <p:cNvSpPr>
            <a:spLocks noGrp="1"/>
          </p:cNvSpPr>
          <p:nvPr>
            <p:ph type="title" hasCustomPrompt="1"/>
          </p:nvPr>
        </p:nvSpPr>
        <p:spPr>
          <a:xfrm>
            <a:off x="687888" y="4104160"/>
            <a:ext cx="5029200" cy="1495794"/>
          </a:xfrm>
        </p:spPr>
        <p:txBody>
          <a:bodyPr/>
          <a:lstStyle>
            <a:lvl1pPr>
              <a:defRPr sz="3600"/>
            </a:lvl1pPr>
          </a:lstStyle>
          <a:p>
            <a:r>
              <a:rPr lang="en-US" dirty="0"/>
              <a:t>Headline Title Lorem Ipsum </a:t>
            </a:r>
            <a:r>
              <a:rPr lang="en-US" dirty="0" err="1"/>
              <a:t>Dor</a:t>
            </a:r>
            <a:r>
              <a:rPr lang="en-US" dirty="0"/>
              <a:t> Sit </a:t>
            </a:r>
            <a:r>
              <a:rPr lang="en-US" dirty="0" err="1"/>
              <a:t>Amet</a:t>
            </a:r>
            <a:r>
              <a:rPr lang="en-US" dirty="0"/>
              <a:t>, </a:t>
            </a:r>
            <a:r>
              <a:rPr lang="en-US" dirty="0" err="1"/>
              <a:t>Consectetur</a:t>
            </a:r>
            <a:r>
              <a:rPr lang="en-US" dirty="0"/>
              <a:t> Ad </a:t>
            </a:r>
            <a:r>
              <a:rPr lang="en-US" dirty="0" err="1"/>
              <a:t>Elit</a:t>
            </a:r>
            <a:endParaRPr lang="en-US" dirty="0"/>
          </a:p>
        </p:txBody>
      </p:sp>
      <p:sp>
        <p:nvSpPr>
          <p:cNvPr id="30" name="Content Placeholder 2">
            <a:extLst>
              <a:ext uri="{FF2B5EF4-FFF2-40B4-BE49-F238E27FC236}">
                <a16:creationId xmlns:a16="http://schemas.microsoft.com/office/drawing/2014/main" id="{99EB6EDA-B81C-9640-8A21-93BE28427CE9}"/>
              </a:ext>
            </a:extLst>
          </p:cNvPr>
          <p:cNvSpPr>
            <a:spLocks noGrp="1"/>
          </p:cNvSpPr>
          <p:nvPr>
            <p:ph idx="1" hasCustomPrompt="1"/>
          </p:nvPr>
        </p:nvSpPr>
        <p:spPr>
          <a:xfrm>
            <a:off x="6528486" y="4104160"/>
            <a:ext cx="5029200" cy="1876510"/>
          </a:xfrm>
        </p:spPr>
        <p:txBody>
          <a:bodyPr>
            <a:noAutofit/>
          </a:bodyPr>
          <a:lstStyle>
            <a:lvl1pPr marL="0">
              <a:spcBef>
                <a:spcPts val="0"/>
              </a:spcBef>
              <a:spcAft>
                <a:spcPts val="1000"/>
              </a:spcAft>
              <a:buNone/>
              <a:defRPr sz="18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107445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1 Line 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C77D-EA9E-7446-8398-E358DC56A246}"/>
              </a:ext>
            </a:extLst>
          </p:cNvPr>
          <p:cNvSpPr>
            <a:spLocks noGrp="1"/>
          </p:cNvSpPr>
          <p:nvPr>
            <p:ph type="title" hasCustomPrompt="1"/>
          </p:nvPr>
        </p:nvSpPr>
        <p:spPr/>
        <p:txBody>
          <a:bodyPr/>
          <a:lstStyle/>
          <a:p>
            <a:r>
              <a:rPr lang="en-US" dirty="0"/>
              <a:t>Headline Title Lorem ipsum</a:t>
            </a:r>
          </a:p>
        </p:txBody>
      </p:sp>
      <p:sp>
        <p:nvSpPr>
          <p:cNvPr id="3" name="Content Placeholder 2">
            <a:extLst>
              <a:ext uri="{FF2B5EF4-FFF2-40B4-BE49-F238E27FC236}">
                <a16:creationId xmlns:a16="http://schemas.microsoft.com/office/drawing/2014/main" id="{FE5A1507-2A54-8A41-8F80-724F4D6300CA}"/>
              </a:ext>
            </a:extLst>
          </p:cNvPr>
          <p:cNvSpPr>
            <a:spLocks noGrp="1"/>
          </p:cNvSpPr>
          <p:nvPr>
            <p:ph idx="1" hasCustomPrompt="1"/>
          </p:nvPr>
        </p:nvSpPr>
        <p:spPr>
          <a:xfrm>
            <a:off x="685800" y="1828800"/>
            <a:ext cx="9145044" cy="3515386"/>
          </a:xfrm>
        </p:spPr>
        <p:txBody>
          <a:bodyPr/>
          <a:lstStyle>
            <a:lvl1pPr marL="0">
              <a:buNone/>
              <a:defRPr/>
            </a:lvl1pPr>
          </a:lstStyle>
          <a:p>
            <a:pPr lvl="0"/>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Tree>
    <p:extLst>
      <p:ext uri="{BB962C8B-B14F-4D97-AF65-F5344CB8AC3E}">
        <p14:creationId xmlns:p14="http://schemas.microsoft.com/office/powerpoint/2010/main" val="306628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Line 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C77D-EA9E-7446-8398-E358DC56A246}"/>
              </a:ext>
            </a:extLst>
          </p:cNvPr>
          <p:cNvSpPr>
            <a:spLocks noGrp="1"/>
          </p:cNvSpPr>
          <p:nvPr>
            <p:ph type="title" hasCustomPrompt="1"/>
          </p:nvPr>
        </p:nvSpPr>
        <p:spPr>
          <a:xfrm>
            <a:off x="687888" y="685800"/>
            <a:ext cx="9145044" cy="1218795"/>
          </a:xfrm>
        </p:spPr>
        <p:txBody>
          <a:bodyPr>
            <a:spAutoFit/>
          </a:bodyPr>
          <a:lstStyle/>
          <a:p>
            <a:r>
              <a:rPr lang="en-US" dirty="0"/>
              <a:t>Headline Title Lorem ipsum dolor sit </a:t>
            </a:r>
            <a:r>
              <a:rPr lang="en-US" dirty="0" err="1"/>
              <a:t>amet</a:t>
            </a:r>
            <a:r>
              <a:rPr lang="en-US" dirty="0"/>
              <a:t>, </a:t>
            </a:r>
            <a:r>
              <a:rPr lang="en-US" dirty="0" err="1"/>
              <a:t>consectetur</a:t>
            </a:r>
            <a:r>
              <a:rPr lang="en-US" dirty="0"/>
              <a:t> </a:t>
            </a:r>
            <a:r>
              <a:rPr lang="en-US" dirty="0" err="1"/>
              <a:t>adipiscing</a:t>
            </a:r>
            <a:endParaRPr lang="en-US" dirty="0"/>
          </a:p>
        </p:txBody>
      </p:sp>
      <p:sp>
        <p:nvSpPr>
          <p:cNvPr id="3" name="Content Placeholder 2">
            <a:extLst>
              <a:ext uri="{FF2B5EF4-FFF2-40B4-BE49-F238E27FC236}">
                <a16:creationId xmlns:a16="http://schemas.microsoft.com/office/drawing/2014/main" id="{FE5A1507-2A54-8A41-8F80-724F4D6300CA}"/>
              </a:ext>
            </a:extLst>
          </p:cNvPr>
          <p:cNvSpPr>
            <a:spLocks noGrp="1"/>
          </p:cNvSpPr>
          <p:nvPr>
            <p:ph idx="1" hasCustomPrompt="1"/>
          </p:nvPr>
        </p:nvSpPr>
        <p:spPr>
          <a:xfrm>
            <a:off x="687888" y="2514600"/>
            <a:ext cx="9145044" cy="3007555"/>
          </a:xfrm>
        </p:spPr>
        <p:txBody>
          <a:bodyPr/>
          <a:lstStyle>
            <a:lvl1pPr marL="0">
              <a:buNone/>
              <a:defRPr/>
            </a:lvl1pPr>
          </a:lstStyle>
          <a:p>
            <a:pPr lvl="0"/>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a:t>
            </a:r>
          </a:p>
        </p:txBody>
      </p:sp>
    </p:spTree>
    <p:extLst>
      <p:ext uri="{BB962C8B-B14F-4D97-AF65-F5344CB8AC3E}">
        <p14:creationId xmlns:p14="http://schemas.microsoft.com/office/powerpoint/2010/main" val="39442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2 Column 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C77D-EA9E-7446-8398-E358DC56A246}"/>
              </a:ext>
            </a:extLst>
          </p:cNvPr>
          <p:cNvSpPr>
            <a:spLocks noGrp="1"/>
          </p:cNvSpPr>
          <p:nvPr>
            <p:ph type="title" hasCustomPrompt="1"/>
          </p:nvPr>
        </p:nvSpPr>
        <p:spPr>
          <a:xfrm>
            <a:off x="687888" y="685800"/>
            <a:ext cx="5029200" cy="2437590"/>
          </a:xfrm>
        </p:spPr>
        <p:txBody>
          <a:bodyPr/>
          <a:lstStyle/>
          <a:p>
            <a:r>
              <a:rPr lang="en-US" dirty="0"/>
              <a:t>Headline Title Lorem ipsum dolor sit </a:t>
            </a:r>
            <a:r>
              <a:rPr lang="en-US" dirty="0" err="1"/>
              <a:t>amet</a:t>
            </a:r>
            <a:r>
              <a:rPr lang="en-US" dirty="0"/>
              <a:t>, </a:t>
            </a:r>
            <a:r>
              <a:rPr lang="en-US" dirty="0" err="1"/>
              <a:t>consectetur</a:t>
            </a:r>
            <a:r>
              <a:rPr lang="en-US" dirty="0"/>
              <a:t>.</a:t>
            </a:r>
          </a:p>
        </p:txBody>
      </p:sp>
      <p:sp>
        <p:nvSpPr>
          <p:cNvPr id="3" name="Content Placeholder 2">
            <a:extLst>
              <a:ext uri="{FF2B5EF4-FFF2-40B4-BE49-F238E27FC236}">
                <a16:creationId xmlns:a16="http://schemas.microsoft.com/office/drawing/2014/main" id="{FE5A1507-2A54-8A41-8F80-724F4D6300CA}"/>
              </a:ext>
            </a:extLst>
          </p:cNvPr>
          <p:cNvSpPr>
            <a:spLocks noGrp="1"/>
          </p:cNvSpPr>
          <p:nvPr>
            <p:ph idx="1" hasCustomPrompt="1"/>
          </p:nvPr>
        </p:nvSpPr>
        <p:spPr>
          <a:xfrm>
            <a:off x="6528486" y="685800"/>
            <a:ext cx="5029200" cy="4979761"/>
          </a:xfrm>
        </p:spPr>
        <p:txBody>
          <a:bodyPr>
            <a:spAutoFit/>
          </a:bodyPr>
          <a:lstStyle>
            <a:lvl1pPr marL="0">
              <a:spcBef>
                <a:spcPts val="0"/>
              </a:spcBef>
              <a:spcAft>
                <a:spcPts val="1000"/>
              </a:spcAft>
              <a:buNone/>
              <a:defRPr sz="1800"/>
            </a:lvl1pPr>
          </a:lstStyle>
          <a:p>
            <a:pPr lvl="0"/>
            <a:r>
              <a:rPr lang="en-US" dirty="0"/>
              <a:t>Introduction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a:t>
            </a:r>
          </a:p>
        </p:txBody>
      </p:sp>
    </p:spTree>
    <p:extLst>
      <p:ext uri="{BB962C8B-B14F-4D97-AF65-F5344CB8AC3E}">
        <p14:creationId xmlns:p14="http://schemas.microsoft.com/office/powerpoint/2010/main" val="105796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 Column Quot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C77D-EA9E-7446-8398-E358DC56A246}"/>
              </a:ext>
            </a:extLst>
          </p:cNvPr>
          <p:cNvSpPr>
            <a:spLocks noGrp="1"/>
          </p:cNvSpPr>
          <p:nvPr>
            <p:ph type="title" hasCustomPrompt="1"/>
          </p:nvPr>
        </p:nvSpPr>
        <p:spPr>
          <a:xfrm>
            <a:off x="687888" y="685800"/>
            <a:ext cx="5029200" cy="3656386"/>
          </a:xfrm>
        </p:spPr>
        <p:txBody>
          <a:bodyPr/>
          <a:lstStyle>
            <a:lvl1pPr>
              <a:defRPr b="0" i="0">
                <a:solidFill>
                  <a:srgbClr val="0C00A8"/>
                </a:solidFill>
                <a:latin typeface="Georgia" panose="02040502050405020303" pitchFamily="18" charset="0"/>
              </a:defRPr>
            </a:lvl1pPr>
          </a:lstStyle>
          <a:p>
            <a:r>
              <a:rPr lang="en-US" dirty="0"/>
              <a:t>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a:t>
            </a:r>
          </a:p>
        </p:txBody>
      </p:sp>
      <p:sp>
        <p:nvSpPr>
          <p:cNvPr id="3" name="Content Placeholder 2">
            <a:extLst>
              <a:ext uri="{FF2B5EF4-FFF2-40B4-BE49-F238E27FC236}">
                <a16:creationId xmlns:a16="http://schemas.microsoft.com/office/drawing/2014/main" id="{FE5A1507-2A54-8A41-8F80-724F4D6300CA}"/>
              </a:ext>
            </a:extLst>
          </p:cNvPr>
          <p:cNvSpPr>
            <a:spLocks noGrp="1"/>
          </p:cNvSpPr>
          <p:nvPr>
            <p:ph idx="1" hasCustomPrompt="1"/>
          </p:nvPr>
        </p:nvSpPr>
        <p:spPr>
          <a:xfrm>
            <a:off x="6528486" y="685800"/>
            <a:ext cx="5029200" cy="5100114"/>
          </a:xfrm>
        </p:spPr>
        <p:txBody>
          <a:bodyPr/>
          <a:lstStyle>
            <a:lvl1pPr marL="0">
              <a:buNone/>
              <a:defRPr sz="2400"/>
            </a:lvl1pPr>
          </a:lstStyle>
          <a:p>
            <a:pPr lvl="0"/>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p:txBody>
      </p:sp>
      <p:sp>
        <p:nvSpPr>
          <p:cNvPr id="6" name="Title 1">
            <a:extLst>
              <a:ext uri="{FF2B5EF4-FFF2-40B4-BE49-F238E27FC236}">
                <a16:creationId xmlns:a16="http://schemas.microsoft.com/office/drawing/2014/main" id="{A8348C96-9037-1147-AFB9-CF467A8E2F0C}"/>
              </a:ext>
            </a:extLst>
          </p:cNvPr>
          <p:cNvSpPr txBox="1">
            <a:spLocks/>
          </p:cNvSpPr>
          <p:nvPr userDrawn="1"/>
        </p:nvSpPr>
        <p:spPr>
          <a:xfrm>
            <a:off x="407801" y="685800"/>
            <a:ext cx="226513" cy="609398"/>
          </a:xfrm>
          <a:prstGeom prst="rect">
            <a:avLst/>
          </a:prstGeom>
        </p:spPr>
        <p:txBody>
          <a:bodyPr vert="horz" wrap="square" lIns="0" tIns="0" rIns="0" bIns="0" rtlCol="0" anchor="t" anchorCtr="0">
            <a:spAutoFit/>
          </a:bodyPr>
          <a:lstStyle>
            <a:lvl1pPr marL="11113" indent="0" algn="l" defTabSz="914400" rtl="0" eaLnBrk="1" latinLnBrk="0" hangingPunct="1">
              <a:lnSpc>
                <a:spcPct val="90000"/>
              </a:lnSpc>
              <a:spcBef>
                <a:spcPct val="0"/>
              </a:spcBef>
              <a:buNone/>
              <a:tabLst/>
              <a:defRPr sz="3600" b="0" i="1" kern="1200">
                <a:solidFill>
                  <a:schemeClr val="tx1"/>
                </a:solidFill>
                <a:latin typeface="Geller Headline Light Italic" pitchFamily="2" charset="77"/>
                <a:ea typeface="+mj-ea"/>
                <a:cs typeface="+mj-cs"/>
              </a:defRPr>
            </a:lvl1pPr>
          </a:lstStyle>
          <a:p>
            <a:r>
              <a:rPr lang="en-US" sz="4400" i="0" dirty="0">
                <a:solidFill>
                  <a:srgbClr val="0C00A8"/>
                </a:solidFill>
                <a:latin typeface="Georgia" panose="02040502050405020303" pitchFamily="18" charset="0"/>
              </a:rPr>
              <a:t>“</a:t>
            </a:r>
          </a:p>
        </p:txBody>
      </p:sp>
      <p:sp>
        <p:nvSpPr>
          <p:cNvPr id="10" name="Subtitle 2">
            <a:extLst>
              <a:ext uri="{FF2B5EF4-FFF2-40B4-BE49-F238E27FC236}">
                <a16:creationId xmlns:a16="http://schemas.microsoft.com/office/drawing/2014/main" id="{300BDC39-9958-F548-8562-4BE1FBBDBB9D}"/>
              </a:ext>
            </a:extLst>
          </p:cNvPr>
          <p:cNvSpPr>
            <a:spLocks noGrp="1"/>
          </p:cNvSpPr>
          <p:nvPr>
            <p:ph type="subTitle" idx="13" hasCustomPrompt="1"/>
          </p:nvPr>
        </p:nvSpPr>
        <p:spPr>
          <a:xfrm>
            <a:off x="683798" y="5021259"/>
            <a:ext cx="5029200" cy="234950"/>
          </a:xfrm>
        </p:spPr>
        <p:txBody>
          <a:bodyPr>
            <a:normAutofit/>
          </a:bodyPr>
          <a:lstStyle>
            <a:lvl1pPr marL="0" indent="0" algn="l">
              <a:buNone/>
              <a:defRPr sz="1600" b="1" i="0" spc="0">
                <a:solidFill>
                  <a:srgbClr val="0C00A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ATTRIBUTION</a:t>
            </a:r>
          </a:p>
        </p:txBody>
      </p:sp>
    </p:spTree>
    <p:extLst>
      <p:ext uri="{BB962C8B-B14F-4D97-AF65-F5344CB8AC3E}">
        <p14:creationId xmlns:p14="http://schemas.microsoft.com/office/powerpoint/2010/main" val="340979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Column Title +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C77D-EA9E-7446-8398-E358DC56A246}"/>
              </a:ext>
            </a:extLst>
          </p:cNvPr>
          <p:cNvSpPr>
            <a:spLocks noGrp="1"/>
          </p:cNvSpPr>
          <p:nvPr>
            <p:ph type="title" hasCustomPrompt="1"/>
          </p:nvPr>
        </p:nvSpPr>
        <p:spPr>
          <a:xfrm>
            <a:off x="687888" y="685800"/>
            <a:ext cx="5029200" cy="3046988"/>
          </a:xfrm>
        </p:spPr>
        <p:txBody>
          <a:bodyPr/>
          <a:lstStyle/>
          <a:p>
            <a:r>
              <a:rPr lang="en-US" dirty="0"/>
              <a:t>Headline Title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3" name="Content Placeholder 2">
            <a:extLst>
              <a:ext uri="{FF2B5EF4-FFF2-40B4-BE49-F238E27FC236}">
                <a16:creationId xmlns:a16="http://schemas.microsoft.com/office/drawing/2014/main" id="{FE5A1507-2A54-8A41-8F80-724F4D6300CA}"/>
              </a:ext>
            </a:extLst>
          </p:cNvPr>
          <p:cNvSpPr>
            <a:spLocks noGrp="1"/>
          </p:cNvSpPr>
          <p:nvPr>
            <p:ph idx="1" hasCustomPrompt="1"/>
          </p:nvPr>
        </p:nvSpPr>
        <p:spPr>
          <a:xfrm>
            <a:off x="6528486" y="685800"/>
            <a:ext cx="5029200" cy="2388612"/>
          </a:xfrm>
        </p:spPr>
        <p:txBody>
          <a:bodyPr>
            <a:noAutofit/>
          </a:bodyPr>
          <a:lstStyle>
            <a:lvl1pPr marL="468313" indent="-457200">
              <a:spcBef>
                <a:spcPts val="0"/>
              </a:spcBef>
              <a:spcAft>
                <a:spcPts val="1000"/>
              </a:spcAft>
              <a:buFont typeface="System Font Regular"/>
              <a:buChar char="→"/>
              <a:tabLst/>
              <a:defRPr sz="2400" b="0" i="0">
                <a:latin typeface="Georgia" panose="02040502050405020303" pitchFamily="18" charset="0"/>
              </a:defRPr>
            </a:lvl1pPr>
          </a:lstStyle>
          <a:p>
            <a:pPr lvl="0"/>
            <a:r>
              <a:rPr lang="en-US" dirty="0"/>
              <a:t>List 1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List 2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List 3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426658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A1507-2A54-8A41-8F80-724F4D6300CA}"/>
              </a:ext>
            </a:extLst>
          </p:cNvPr>
          <p:cNvSpPr>
            <a:spLocks noGrp="1"/>
          </p:cNvSpPr>
          <p:nvPr>
            <p:ph idx="1" hasCustomPrompt="1"/>
          </p:nvPr>
        </p:nvSpPr>
        <p:spPr>
          <a:xfrm>
            <a:off x="1392224" y="2400722"/>
            <a:ext cx="2907927" cy="722045"/>
          </a:xfrm>
          <a:prstGeom prst="rect">
            <a:avLst/>
          </a:prstGeom>
        </p:spPr>
        <p:txBody>
          <a:bodyPr>
            <a:normAutofit/>
          </a:bodyPr>
          <a:lstStyle>
            <a:lvl1pPr marL="0" algn="ctr">
              <a:buNone/>
              <a:defRPr sz="1400">
                <a:solidFill>
                  <a:schemeClr val="tx2">
                    <a:lumMod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
        <p:nvSpPr>
          <p:cNvPr id="16" name="Content Placeholder 2">
            <a:extLst>
              <a:ext uri="{FF2B5EF4-FFF2-40B4-BE49-F238E27FC236}">
                <a16:creationId xmlns:a16="http://schemas.microsoft.com/office/drawing/2014/main" id="{BF65076E-E947-AF44-AED0-6B392DF20620}"/>
              </a:ext>
            </a:extLst>
          </p:cNvPr>
          <p:cNvSpPr>
            <a:spLocks noGrp="1"/>
          </p:cNvSpPr>
          <p:nvPr>
            <p:ph idx="12" hasCustomPrompt="1"/>
          </p:nvPr>
        </p:nvSpPr>
        <p:spPr>
          <a:xfrm>
            <a:off x="4642051" y="2400722"/>
            <a:ext cx="2907927" cy="722045"/>
          </a:xfrm>
          <a:prstGeom prst="rect">
            <a:avLst/>
          </a:prstGeom>
        </p:spPr>
        <p:txBody>
          <a:bodyPr>
            <a:normAutofit/>
          </a:bodyPr>
          <a:lstStyle>
            <a:lvl1pPr marL="0" algn="ctr">
              <a:buNone/>
              <a:defRPr sz="1400">
                <a:solidFill>
                  <a:schemeClr val="tx2">
                    <a:lumMod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
        <p:nvSpPr>
          <p:cNvPr id="18" name="Content Placeholder 2">
            <a:extLst>
              <a:ext uri="{FF2B5EF4-FFF2-40B4-BE49-F238E27FC236}">
                <a16:creationId xmlns:a16="http://schemas.microsoft.com/office/drawing/2014/main" id="{11164779-37B2-594E-9F39-215124F6330E}"/>
              </a:ext>
            </a:extLst>
          </p:cNvPr>
          <p:cNvSpPr>
            <a:spLocks noGrp="1"/>
          </p:cNvSpPr>
          <p:nvPr>
            <p:ph idx="13" hasCustomPrompt="1"/>
          </p:nvPr>
        </p:nvSpPr>
        <p:spPr>
          <a:xfrm>
            <a:off x="7879521" y="2400722"/>
            <a:ext cx="2907927" cy="722045"/>
          </a:xfrm>
          <a:prstGeom prst="rect">
            <a:avLst/>
          </a:prstGeom>
        </p:spPr>
        <p:txBody>
          <a:bodyPr>
            <a:normAutofit/>
          </a:bodyPr>
          <a:lstStyle>
            <a:lvl1pPr marL="0" algn="ctr">
              <a:buNone/>
              <a:defRPr sz="1400">
                <a:solidFill>
                  <a:schemeClr val="tx2">
                    <a:lumMod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
        <p:nvSpPr>
          <p:cNvPr id="19" name="Content Placeholder 2">
            <a:extLst>
              <a:ext uri="{FF2B5EF4-FFF2-40B4-BE49-F238E27FC236}">
                <a16:creationId xmlns:a16="http://schemas.microsoft.com/office/drawing/2014/main" id="{A7E09DCA-B274-D347-89D8-A07ADD21DD43}"/>
              </a:ext>
            </a:extLst>
          </p:cNvPr>
          <p:cNvSpPr>
            <a:spLocks noGrp="1"/>
          </p:cNvSpPr>
          <p:nvPr>
            <p:ph idx="14" hasCustomPrompt="1"/>
          </p:nvPr>
        </p:nvSpPr>
        <p:spPr>
          <a:xfrm>
            <a:off x="1392224" y="1929370"/>
            <a:ext cx="2907927" cy="341769"/>
          </a:xfrm>
          <a:prstGeom prst="rect">
            <a:avLst/>
          </a:prstGeom>
        </p:spPr>
        <p:txBody>
          <a:bodyPr>
            <a:normAutofit/>
          </a:bodyPr>
          <a:lstStyle>
            <a:lvl1pPr marL="0" algn="ctr">
              <a:buNone/>
              <a:defRPr sz="22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List 1</a:t>
            </a:r>
          </a:p>
        </p:txBody>
      </p:sp>
      <p:sp>
        <p:nvSpPr>
          <p:cNvPr id="20" name="Content Placeholder 2">
            <a:extLst>
              <a:ext uri="{FF2B5EF4-FFF2-40B4-BE49-F238E27FC236}">
                <a16:creationId xmlns:a16="http://schemas.microsoft.com/office/drawing/2014/main" id="{CCCB980C-79CE-BA4A-AF92-7CEFD90F0B6F}"/>
              </a:ext>
            </a:extLst>
          </p:cNvPr>
          <p:cNvSpPr>
            <a:spLocks noGrp="1"/>
          </p:cNvSpPr>
          <p:nvPr>
            <p:ph idx="15" hasCustomPrompt="1"/>
          </p:nvPr>
        </p:nvSpPr>
        <p:spPr>
          <a:xfrm>
            <a:off x="4642051" y="1929370"/>
            <a:ext cx="2907927" cy="341769"/>
          </a:xfrm>
          <a:prstGeom prst="rect">
            <a:avLst/>
          </a:prstGeom>
        </p:spPr>
        <p:txBody>
          <a:bodyPr>
            <a:normAutofit/>
          </a:bodyPr>
          <a:lstStyle>
            <a:lvl1pPr marL="0" algn="ctr">
              <a:buNone/>
              <a:defRPr sz="22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List 2</a:t>
            </a:r>
          </a:p>
        </p:txBody>
      </p:sp>
      <p:sp>
        <p:nvSpPr>
          <p:cNvPr id="21" name="Content Placeholder 2">
            <a:extLst>
              <a:ext uri="{FF2B5EF4-FFF2-40B4-BE49-F238E27FC236}">
                <a16:creationId xmlns:a16="http://schemas.microsoft.com/office/drawing/2014/main" id="{80954E9F-1690-F544-931F-5B8C2D4B8786}"/>
              </a:ext>
            </a:extLst>
          </p:cNvPr>
          <p:cNvSpPr>
            <a:spLocks noGrp="1"/>
          </p:cNvSpPr>
          <p:nvPr>
            <p:ph idx="16" hasCustomPrompt="1"/>
          </p:nvPr>
        </p:nvSpPr>
        <p:spPr>
          <a:xfrm>
            <a:off x="7879521" y="1929370"/>
            <a:ext cx="2907927" cy="341769"/>
          </a:xfrm>
          <a:prstGeom prst="rect">
            <a:avLst/>
          </a:prstGeom>
        </p:spPr>
        <p:txBody>
          <a:bodyPr>
            <a:normAutofit/>
          </a:bodyPr>
          <a:lstStyle>
            <a:lvl1pPr marL="0" algn="ctr">
              <a:buNone/>
              <a:defRPr sz="22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List 3</a:t>
            </a:r>
          </a:p>
        </p:txBody>
      </p:sp>
      <p:sp>
        <p:nvSpPr>
          <p:cNvPr id="22" name="Content Placeholder 2">
            <a:extLst>
              <a:ext uri="{FF2B5EF4-FFF2-40B4-BE49-F238E27FC236}">
                <a16:creationId xmlns:a16="http://schemas.microsoft.com/office/drawing/2014/main" id="{19D505AC-3A73-0441-B0EF-E2D8BE1617EF}"/>
              </a:ext>
            </a:extLst>
          </p:cNvPr>
          <p:cNvSpPr>
            <a:spLocks noGrp="1"/>
          </p:cNvSpPr>
          <p:nvPr>
            <p:ph idx="17" hasCustomPrompt="1"/>
          </p:nvPr>
        </p:nvSpPr>
        <p:spPr>
          <a:xfrm>
            <a:off x="1392224" y="4081241"/>
            <a:ext cx="2907927" cy="722045"/>
          </a:xfrm>
          <a:prstGeom prst="rect">
            <a:avLst/>
          </a:prstGeom>
        </p:spPr>
        <p:txBody>
          <a:bodyPr>
            <a:normAutofit/>
          </a:bodyPr>
          <a:lstStyle>
            <a:lvl1pPr marL="0" algn="ctr">
              <a:buNone/>
              <a:defRPr sz="1400">
                <a:solidFill>
                  <a:schemeClr val="tx2">
                    <a:lumMod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
        <p:nvSpPr>
          <p:cNvPr id="23" name="Content Placeholder 2">
            <a:extLst>
              <a:ext uri="{FF2B5EF4-FFF2-40B4-BE49-F238E27FC236}">
                <a16:creationId xmlns:a16="http://schemas.microsoft.com/office/drawing/2014/main" id="{4C7A2CEF-9191-4845-9C42-A3706FECD619}"/>
              </a:ext>
            </a:extLst>
          </p:cNvPr>
          <p:cNvSpPr>
            <a:spLocks noGrp="1"/>
          </p:cNvSpPr>
          <p:nvPr>
            <p:ph idx="18" hasCustomPrompt="1"/>
          </p:nvPr>
        </p:nvSpPr>
        <p:spPr>
          <a:xfrm>
            <a:off x="4642051" y="4081241"/>
            <a:ext cx="2907927" cy="722045"/>
          </a:xfrm>
          <a:prstGeom prst="rect">
            <a:avLst/>
          </a:prstGeom>
        </p:spPr>
        <p:txBody>
          <a:bodyPr>
            <a:normAutofit/>
          </a:bodyPr>
          <a:lstStyle>
            <a:lvl1pPr marL="0" algn="ctr">
              <a:buNone/>
              <a:defRPr sz="1400">
                <a:solidFill>
                  <a:schemeClr val="tx2">
                    <a:lumMod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
        <p:nvSpPr>
          <p:cNvPr id="24" name="Content Placeholder 2">
            <a:extLst>
              <a:ext uri="{FF2B5EF4-FFF2-40B4-BE49-F238E27FC236}">
                <a16:creationId xmlns:a16="http://schemas.microsoft.com/office/drawing/2014/main" id="{01C9E13F-FC12-0D48-BA72-D4DD6721470D}"/>
              </a:ext>
            </a:extLst>
          </p:cNvPr>
          <p:cNvSpPr>
            <a:spLocks noGrp="1"/>
          </p:cNvSpPr>
          <p:nvPr>
            <p:ph idx="19" hasCustomPrompt="1"/>
          </p:nvPr>
        </p:nvSpPr>
        <p:spPr>
          <a:xfrm>
            <a:off x="7879521" y="4081241"/>
            <a:ext cx="2907927" cy="722045"/>
          </a:xfrm>
          <a:prstGeom prst="rect">
            <a:avLst/>
          </a:prstGeom>
        </p:spPr>
        <p:txBody>
          <a:bodyPr>
            <a:normAutofit/>
          </a:bodyPr>
          <a:lstStyle>
            <a:lvl1pPr marL="0" algn="ctr">
              <a:buNone/>
              <a:defRPr sz="1400">
                <a:solidFill>
                  <a:schemeClr val="tx2">
                    <a:lumMod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
        <p:nvSpPr>
          <p:cNvPr id="25" name="Content Placeholder 2">
            <a:extLst>
              <a:ext uri="{FF2B5EF4-FFF2-40B4-BE49-F238E27FC236}">
                <a16:creationId xmlns:a16="http://schemas.microsoft.com/office/drawing/2014/main" id="{447949FF-2602-D742-B090-107F0164CCB8}"/>
              </a:ext>
            </a:extLst>
          </p:cNvPr>
          <p:cNvSpPr>
            <a:spLocks noGrp="1"/>
          </p:cNvSpPr>
          <p:nvPr>
            <p:ph idx="20" hasCustomPrompt="1"/>
          </p:nvPr>
        </p:nvSpPr>
        <p:spPr>
          <a:xfrm>
            <a:off x="1392224" y="3609889"/>
            <a:ext cx="2907927" cy="341769"/>
          </a:xfrm>
          <a:prstGeom prst="rect">
            <a:avLst/>
          </a:prstGeom>
        </p:spPr>
        <p:txBody>
          <a:bodyPr>
            <a:normAutofit/>
          </a:bodyPr>
          <a:lstStyle>
            <a:lvl1pPr marL="0" algn="ctr">
              <a:buNone/>
              <a:defRPr sz="22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List 4</a:t>
            </a:r>
          </a:p>
        </p:txBody>
      </p:sp>
      <p:sp>
        <p:nvSpPr>
          <p:cNvPr id="26" name="Content Placeholder 2">
            <a:extLst>
              <a:ext uri="{FF2B5EF4-FFF2-40B4-BE49-F238E27FC236}">
                <a16:creationId xmlns:a16="http://schemas.microsoft.com/office/drawing/2014/main" id="{A48A7A9F-5FD9-1A4C-B4FB-85629E52A3C8}"/>
              </a:ext>
            </a:extLst>
          </p:cNvPr>
          <p:cNvSpPr>
            <a:spLocks noGrp="1"/>
          </p:cNvSpPr>
          <p:nvPr>
            <p:ph idx="21" hasCustomPrompt="1"/>
          </p:nvPr>
        </p:nvSpPr>
        <p:spPr>
          <a:xfrm>
            <a:off x="4642051" y="3609889"/>
            <a:ext cx="2907927" cy="341769"/>
          </a:xfrm>
          <a:prstGeom prst="rect">
            <a:avLst/>
          </a:prstGeom>
        </p:spPr>
        <p:txBody>
          <a:bodyPr>
            <a:normAutofit/>
          </a:bodyPr>
          <a:lstStyle>
            <a:lvl1pPr marL="0" algn="ctr">
              <a:buNone/>
              <a:defRPr sz="22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List 5</a:t>
            </a:r>
          </a:p>
        </p:txBody>
      </p:sp>
      <p:sp>
        <p:nvSpPr>
          <p:cNvPr id="27" name="Content Placeholder 2">
            <a:extLst>
              <a:ext uri="{FF2B5EF4-FFF2-40B4-BE49-F238E27FC236}">
                <a16:creationId xmlns:a16="http://schemas.microsoft.com/office/drawing/2014/main" id="{26D6A56E-95AC-E644-808D-0B77992B0AAF}"/>
              </a:ext>
            </a:extLst>
          </p:cNvPr>
          <p:cNvSpPr>
            <a:spLocks noGrp="1"/>
          </p:cNvSpPr>
          <p:nvPr>
            <p:ph idx="22" hasCustomPrompt="1"/>
          </p:nvPr>
        </p:nvSpPr>
        <p:spPr>
          <a:xfrm>
            <a:off x="7879521" y="3609889"/>
            <a:ext cx="2907927" cy="341769"/>
          </a:xfrm>
          <a:prstGeom prst="rect">
            <a:avLst/>
          </a:prstGeom>
        </p:spPr>
        <p:txBody>
          <a:bodyPr>
            <a:normAutofit/>
          </a:bodyPr>
          <a:lstStyle>
            <a:lvl1pPr marL="0" algn="ctr">
              <a:buNone/>
              <a:defRPr sz="22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List 6</a:t>
            </a:r>
          </a:p>
        </p:txBody>
      </p:sp>
      <p:sp>
        <p:nvSpPr>
          <p:cNvPr id="17" name="Title 1">
            <a:extLst>
              <a:ext uri="{FF2B5EF4-FFF2-40B4-BE49-F238E27FC236}">
                <a16:creationId xmlns:a16="http://schemas.microsoft.com/office/drawing/2014/main" id="{33A40F14-800A-BD4E-97F6-14388B68E852}"/>
              </a:ext>
            </a:extLst>
          </p:cNvPr>
          <p:cNvSpPr>
            <a:spLocks noGrp="1"/>
          </p:cNvSpPr>
          <p:nvPr>
            <p:ph type="title" hasCustomPrompt="1"/>
          </p:nvPr>
        </p:nvSpPr>
        <p:spPr>
          <a:xfrm>
            <a:off x="3581400" y="757488"/>
            <a:ext cx="5029200" cy="609398"/>
          </a:xfrm>
          <a:prstGeom prst="rect">
            <a:avLst/>
          </a:prstGeom>
        </p:spPr>
        <p:txBody>
          <a:bodyPr/>
          <a:lstStyle>
            <a:lvl1pPr algn="ctr">
              <a:defRPr/>
            </a:lvl1pPr>
          </a:lstStyle>
          <a:p>
            <a:r>
              <a:rPr lang="en-US" dirty="0"/>
              <a:t>List Name</a:t>
            </a:r>
          </a:p>
        </p:txBody>
      </p:sp>
    </p:spTree>
    <p:extLst>
      <p:ext uri="{BB962C8B-B14F-4D97-AF65-F5344CB8AC3E}">
        <p14:creationId xmlns:p14="http://schemas.microsoft.com/office/powerpoint/2010/main" val="16000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C77D-EA9E-7446-8398-E358DC56A246}"/>
              </a:ext>
            </a:extLst>
          </p:cNvPr>
          <p:cNvSpPr>
            <a:spLocks noGrp="1"/>
          </p:cNvSpPr>
          <p:nvPr>
            <p:ph type="title" hasCustomPrompt="1"/>
          </p:nvPr>
        </p:nvSpPr>
        <p:spPr>
          <a:xfrm>
            <a:off x="1390120" y="1832424"/>
            <a:ext cx="9419939" cy="2492990"/>
          </a:xfrm>
          <a:prstGeom prst="rect">
            <a:avLst/>
          </a:prstGeom>
        </p:spPr>
        <p:txBody>
          <a:bodyPr/>
          <a:lstStyle>
            <a:lvl1pPr algn="l">
              <a:defRPr sz="3600" b="0" i="0">
                <a:latin typeface="Georgia" panose="02040502050405020303" pitchFamily="18" charset="0"/>
              </a:defRPr>
            </a:lvl1pPr>
          </a:lstStyle>
          <a:p>
            <a:r>
              <a:rPr lang="en-US" dirty="0"/>
              <a:t>“Quote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a:t>
            </a:r>
          </a:p>
        </p:txBody>
      </p:sp>
      <p:sp>
        <p:nvSpPr>
          <p:cNvPr id="10" name="Subtitle 2">
            <a:extLst>
              <a:ext uri="{FF2B5EF4-FFF2-40B4-BE49-F238E27FC236}">
                <a16:creationId xmlns:a16="http://schemas.microsoft.com/office/drawing/2014/main" id="{300BDC39-9958-F548-8562-4BE1FBBDBB9D}"/>
              </a:ext>
            </a:extLst>
          </p:cNvPr>
          <p:cNvSpPr>
            <a:spLocks noGrp="1"/>
          </p:cNvSpPr>
          <p:nvPr>
            <p:ph type="subTitle" idx="13" hasCustomPrompt="1"/>
          </p:nvPr>
        </p:nvSpPr>
        <p:spPr>
          <a:xfrm>
            <a:off x="1386031" y="4493054"/>
            <a:ext cx="9419938" cy="259678"/>
          </a:xfrm>
          <a:prstGeom prst="rect">
            <a:avLst/>
          </a:prstGeom>
        </p:spPr>
        <p:txBody>
          <a:bodyPr>
            <a:normAutofit/>
          </a:bodyPr>
          <a:lstStyle>
            <a:lvl1pPr marL="0" indent="0" algn="l">
              <a:buNone/>
              <a:defRPr sz="1600" b="1" i="0" spc="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ATTRIBUTION</a:t>
            </a:r>
          </a:p>
        </p:txBody>
      </p:sp>
    </p:spTree>
    <p:extLst>
      <p:ext uri="{BB962C8B-B14F-4D97-AF65-F5344CB8AC3E}">
        <p14:creationId xmlns:p14="http://schemas.microsoft.com/office/powerpoint/2010/main" val="2498631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A0D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CA6AAD-2CEA-7942-86AE-D1739CA99F7E}"/>
              </a:ext>
            </a:extLst>
          </p:cNvPr>
          <p:cNvSpPr>
            <a:spLocks noGrp="1"/>
          </p:cNvSpPr>
          <p:nvPr>
            <p:ph type="title"/>
          </p:nvPr>
        </p:nvSpPr>
        <p:spPr>
          <a:xfrm>
            <a:off x="685800" y="685800"/>
            <a:ext cx="9145044" cy="1938992"/>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CC707E-9126-E449-993C-918BF2E0B3E9}"/>
              </a:ext>
            </a:extLst>
          </p:cNvPr>
          <p:cNvSpPr>
            <a:spLocks noGrp="1"/>
          </p:cNvSpPr>
          <p:nvPr>
            <p:ph type="body" idx="1"/>
          </p:nvPr>
        </p:nvSpPr>
        <p:spPr>
          <a:xfrm>
            <a:off x="685800" y="2971800"/>
            <a:ext cx="9145044" cy="2388612"/>
          </a:xfrm>
          <a:prstGeom prst="rect">
            <a:avLst/>
          </a:prstGeom>
        </p:spPr>
        <p:txBody>
          <a:bodyPr vert="horz" lIns="0" tIns="0" rIns="0" bIns="0" rtlCol="0" anchor="t" anchorCtr="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4570275"/>
      </p:ext>
    </p:extLst>
  </p:cSld>
  <p:clrMap bg1="lt1" tx1="dk1" bg2="lt2" tx2="dk2" accent1="accent1" accent2="accent2" accent3="accent3" accent4="accent4" accent5="accent5" accent6="accent6" hlink="hlink" folHlink="folHlink"/>
  <p:sldLayoutIdLst>
    <p:sldLayoutId id="2147483667" r:id="rId1"/>
    <p:sldLayoutId id="2147483693" r:id="rId2"/>
  </p:sldLayoutIdLst>
  <p:hf hdr="0" dt="0"/>
  <p:txStyles>
    <p:titleStyle>
      <a:lvl1pPr marL="11113" indent="0" algn="l" defTabSz="914400" rtl="0" eaLnBrk="1" latinLnBrk="0" hangingPunct="1">
        <a:lnSpc>
          <a:spcPct val="90000"/>
        </a:lnSpc>
        <a:spcBef>
          <a:spcPct val="0"/>
        </a:spcBef>
        <a:buNone/>
        <a:tabLst/>
        <a:defRPr sz="7000" b="1" i="0" kern="1200">
          <a:solidFill>
            <a:schemeClr val="bg1"/>
          </a:solidFill>
          <a:latin typeface="Arial" panose="020B0604020202020204" pitchFamily="34" charset="0"/>
          <a:ea typeface="+mj-ea"/>
          <a:cs typeface="Arial" panose="020B0604020202020204" pitchFamily="34" charset="0"/>
        </a:defRPr>
      </a:lvl1pPr>
    </p:titleStyle>
    <p:bodyStyle>
      <a:lvl1pPr marL="11113" indent="0" algn="l" defTabSz="914400" rtl="0" eaLnBrk="1" latinLnBrk="0" hangingPunct="1">
        <a:lnSpc>
          <a:spcPct val="100000"/>
        </a:lnSpc>
        <a:spcBef>
          <a:spcPts val="1000"/>
        </a:spcBef>
        <a:spcAft>
          <a:spcPts val="1000"/>
        </a:spcAft>
        <a:buFont typeface="Arial" panose="020B0604020202020204" pitchFamily="34" charset="0"/>
        <a:buChar char="•"/>
        <a:tabLst/>
        <a:defRPr sz="1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1800" b="0" i="0" kern="1200">
          <a:solidFill>
            <a:srgbClr val="FFFCF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1800" b="0" i="0" kern="1200">
          <a:solidFill>
            <a:srgbClr val="FFFCF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800" b="0" i="0" kern="1200">
          <a:solidFill>
            <a:srgbClr val="FFFCF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800" b="0" i="0" kern="1200">
          <a:solidFill>
            <a:srgbClr val="FFFCF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CA6AAD-2CEA-7942-86AE-D1739CA99F7E}"/>
              </a:ext>
            </a:extLst>
          </p:cNvPr>
          <p:cNvSpPr>
            <a:spLocks noGrp="1"/>
          </p:cNvSpPr>
          <p:nvPr>
            <p:ph type="title"/>
          </p:nvPr>
        </p:nvSpPr>
        <p:spPr>
          <a:xfrm>
            <a:off x="685800" y="685800"/>
            <a:ext cx="9145044" cy="609398"/>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E5CC707E-9126-E449-993C-918BF2E0B3E9}"/>
              </a:ext>
            </a:extLst>
          </p:cNvPr>
          <p:cNvSpPr>
            <a:spLocks noGrp="1"/>
          </p:cNvSpPr>
          <p:nvPr>
            <p:ph type="body" idx="1"/>
          </p:nvPr>
        </p:nvSpPr>
        <p:spPr>
          <a:xfrm>
            <a:off x="687888" y="2286000"/>
            <a:ext cx="9145044" cy="3269165"/>
          </a:xfrm>
          <a:prstGeom prst="rect">
            <a:avLst/>
          </a:prstGeom>
        </p:spPr>
        <p:txBody>
          <a:bodyPr vert="horz" lIns="0" tIns="0" rIns="0" bIns="0" rtlCol="0" anchor="t" anchorCtr="0">
            <a:sp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9EFBDEB-51A8-7D4D-9C5D-27A90E0CE874}"/>
              </a:ext>
            </a:extLst>
          </p:cNvPr>
          <p:cNvPicPr>
            <a:picLocks noChangeAspect="1"/>
          </p:cNvPicPr>
          <p:nvPr userDrawn="1"/>
        </p:nvPicPr>
        <p:blipFill>
          <a:blip r:embed="rId7"/>
          <a:srcRect/>
          <a:stretch/>
        </p:blipFill>
        <p:spPr>
          <a:xfrm>
            <a:off x="687888" y="6236822"/>
            <a:ext cx="2009592" cy="421943"/>
          </a:xfrm>
          <a:prstGeom prst="rect">
            <a:avLst/>
          </a:prstGeom>
        </p:spPr>
      </p:pic>
    </p:spTree>
    <p:extLst>
      <p:ext uri="{BB962C8B-B14F-4D97-AF65-F5344CB8AC3E}">
        <p14:creationId xmlns:p14="http://schemas.microsoft.com/office/powerpoint/2010/main" val="1221996875"/>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63" r:id="rId3"/>
    <p:sldLayoutId id="2147483664" r:id="rId4"/>
    <p:sldLayoutId id="2147483665" r:id="rId5"/>
  </p:sldLayoutIdLst>
  <p:hf hdr="0" dt="0"/>
  <p:txStyles>
    <p:titleStyle>
      <a:lvl1pPr marL="11113" indent="0" algn="l" defTabSz="914400" rtl="0" eaLnBrk="1" latinLnBrk="0" hangingPunct="1">
        <a:lnSpc>
          <a:spcPct val="90000"/>
        </a:lnSpc>
        <a:spcBef>
          <a:spcPct val="0"/>
        </a:spcBef>
        <a:buNone/>
        <a:tabLst/>
        <a:defRPr sz="4400" b="1" i="0" kern="1200">
          <a:solidFill>
            <a:schemeClr val="tx2">
              <a:lumMod val="50000"/>
            </a:schemeClr>
          </a:solidFill>
          <a:latin typeface="Arial" panose="020B0604020202020204" pitchFamily="34" charset="0"/>
          <a:ea typeface="+mj-ea"/>
          <a:cs typeface="Arial" panose="020B0604020202020204" pitchFamily="34" charset="0"/>
        </a:defRPr>
      </a:lvl1pPr>
    </p:titleStyle>
    <p:bodyStyle>
      <a:lvl1pPr marL="468313" indent="-457200" algn="l" defTabSz="914400" rtl="0" eaLnBrk="1" latinLnBrk="0" hangingPunct="1">
        <a:lnSpc>
          <a:spcPct val="110000"/>
        </a:lnSpc>
        <a:spcBef>
          <a:spcPts val="1000"/>
        </a:spcBef>
        <a:spcAft>
          <a:spcPts val="1000"/>
        </a:spcAft>
        <a:buFont typeface="System Font Regular"/>
        <a:buChar char="→"/>
        <a:tabLst/>
        <a:defRPr sz="3000" b="0" i="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spcAft>
          <a:spcPts val="1000"/>
        </a:spcAft>
        <a:buFont typeface="System Font Regular"/>
        <a:buChar char="→"/>
        <a:defRPr sz="3000" b="0" i="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spcAft>
          <a:spcPts val="1000"/>
        </a:spcAft>
        <a:buFont typeface="System Font Regular"/>
        <a:buChar char="→"/>
        <a:defRPr sz="3000" b="0" i="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spcAft>
          <a:spcPts val="1000"/>
        </a:spcAft>
        <a:buFont typeface="System Font Regular"/>
        <a:buChar char="→"/>
        <a:defRPr sz="3000" b="0" i="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spcAft>
          <a:spcPts val="1000"/>
        </a:spcAft>
        <a:buFont typeface="System Font Regular"/>
        <a:buChar char="→"/>
        <a:defRPr sz="3000" b="0" i="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B2475D2-4178-7E4C-AEE2-474AF04DFFA7}"/>
              </a:ext>
            </a:extLst>
          </p:cNvPr>
          <p:cNvSpPr>
            <a:spLocks noGrp="1"/>
          </p:cNvSpPr>
          <p:nvPr>
            <p:ph type="title"/>
          </p:nvPr>
        </p:nvSpPr>
        <p:spPr>
          <a:xfrm>
            <a:off x="685800" y="685800"/>
            <a:ext cx="9145044" cy="498598"/>
          </a:xfrm>
          <a:prstGeom prst="rect">
            <a:avLst/>
          </a:prstGeom>
        </p:spPr>
        <p:txBody>
          <a:bodyPr vert="horz" wrap="square" lIns="0" tIns="0" rIns="0" bIns="0" rtlCol="0" anchor="t" anchorCtr="0">
            <a:spAutoFit/>
          </a:bodyPr>
          <a:lstStyle/>
          <a:p>
            <a:r>
              <a:rPr lang="en-US" dirty="0"/>
              <a:t>Click to edit Master title style</a:t>
            </a:r>
          </a:p>
        </p:txBody>
      </p:sp>
      <p:sp>
        <p:nvSpPr>
          <p:cNvPr id="8" name="Text Placeholder 2">
            <a:extLst>
              <a:ext uri="{FF2B5EF4-FFF2-40B4-BE49-F238E27FC236}">
                <a16:creationId xmlns:a16="http://schemas.microsoft.com/office/drawing/2014/main" id="{32325679-2E26-604B-BB84-48FC2FD29CA8}"/>
              </a:ext>
            </a:extLst>
          </p:cNvPr>
          <p:cNvSpPr>
            <a:spLocks noGrp="1"/>
          </p:cNvSpPr>
          <p:nvPr>
            <p:ph type="body" idx="1"/>
          </p:nvPr>
        </p:nvSpPr>
        <p:spPr>
          <a:xfrm>
            <a:off x="687888" y="1828800"/>
            <a:ext cx="9145044" cy="3269165"/>
          </a:xfrm>
          <a:prstGeom prst="rect">
            <a:avLst/>
          </a:prstGeom>
        </p:spPr>
        <p:txBody>
          <a:bodyPr vert="horz" lIns="0" tIns="0" rIns="0" bIns="0" rtlCol="0" anchor="t" anchorCtr="0">
            <a:sp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F40D562C-DF9F-274B-A71E-1C368E71532F}"/>
              </a:ext>
            </a:extLst>
          </p:cNvPr>
          <p:cNvPicPr>
            <a:picLocks noChangeAspect="1"/>
          </p:cNvPicPr>
          <p:nvPr userDrawn="1"/>
        </p:nvPicPr>
        <p:blipFill>
          <a:blip r:embed="rId8"/>
          <a:srcRect/>
          <a:stretch/>
        </p:blipFill>
        <p:spPr>
          <a:xfrm>
            <a:off x="687888" y="6236822"/>
            <a:ext cx="2009592" cy="421943"/>
          </a:xfrm>
          <a:prstGeom prst="rect">
            <a:avLst/>
          </a:prstGeom>
        </p:spPr>
      </p:pic>
    </p:spTree>
    <p:extLst>
      <p:ext uri="{BB962C8B-B14F-4D97-AF65-F5344CB8AC3E}">
        <p14:creationId xmlns:p14="http://schemas.microsoft.com/office/powerpoint/2010/main" val="2928092642"/>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77" r:id="rId3"/>
    <p:sldLayoutId id="2147483679" r:id="rId4"/>
    <p:sldLayoutId id="2147483695" r:id="rId5"/>
    <p:sldLayoutId id="2147483696" r:id="rId6"/>
  </p:sldLayoutIdLst>
  <p:hf hdr="0" dt="0"/>
  <p:txStyles>
    <p:titleStyle>
      <a:lvl1pPr marL="11113" indent="0" algn="l" defTabSz="914400" rtl="0" eaLnBrk="1" latinLnBrk="0" hangingPunct="1">
        <a:lnSpc>
          <a:spcPct val="90000"/>
        </a:lnSpc>
        <a:spcBef>
          <a:spcPct val="0"/>
        </a:spcBef>
        <a:buNone/>
        <a:tabLst/>
        <a:defRPr sz="3600" b="1" i="0" kern="1200">
          <a:solidFill>
            <a:schemeClr val="tx2">
              <a:lumMod val="50000"/>
            </a:schemeClr>
          </a:solidFill>
          <a:latin typeface="Arial" panose="020B0604020202020204" pitchFamily="34" charset="0"/>
          <a:ea typeface="+mj-ea"/>
          <a:cs typeface="Arial" panose="020B0604020202020204" pitchFamily="34" charset="0"/>
        </a:defRPr>
      </a:lvl1pPr>
    </p:titleStyle>
    <p:bodyStyle>
      <a:lvl1pPr marL="468313" indent="-457200" algn="l" defTabSz="914400" rtl="0" eaLnBrk="1" latinLnBrk="0" hangingPunct="1">
        <a:lnSpc>
          <a:spcPct val="110000"/>
        </a:lnSpc>
        <a:spcBef>
          <a:spcPts val="1000"/>
        </a:spcBef>
        <a:spcAft>
          <a:spcPts val="1000"/>
        </a:spcAft>
        <a:buFont typeface="System Font Regular"/>
        <a:buChar char="→"/>
        <a:tabLst/>
        <a:defRPr sz="3000" b="0" i="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spcAft>
          <a:spcPts val="1000"/>
        </a:spcAft>
        <a:buFont typeface="System Font Regular"/>
        <a:buChar char="→"/>
        <a:defRPr sz="3000" b="0" i="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spcAft>
          <a:spcPts val="1000"/>
        </a:spcAft>
        <a:buFont typeface="System Font Regular"/>
        <a:buChar char="→"/>
        <a:defRPr sz="3000" b="0" i="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spcAft>
          <a:spcPts val="1000"/>
        </a:spcAft>
        <a:buFont typeface="System Font Regular"/>
        <a:buChar char="→"/>
        <a:defRPr sz="3000" b="0" i="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spcAft>
          <a:spcPts val="1000"/>
        </a:spcAft>
        <a:buFont typeface="System Font Regular"/>
        <a:buChar char="→"/>
        <a:defRPr sz="3000" b="0" i="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CA6AAD-2CEA-7942-86AE-D1739CA99F7E}"/>
              </a:ext>
            </a:extLst>
          </p:cNvPr>
          <p:cNvSpPr>
            <a:spLocks noGrp="1"/>
          </p:cNvSpPr>
          <p:nvPr>
            <p:ph type="title"/>
          </p:nvPr>
        </p:nvSpPr>
        <p:spPr>
          <a:xfrm>
            <a:off x="687888" y="685800"/>
            <a:ext cx="9145044" cy="498598"/>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E5CC707E-9126-E449-993C-918BF2E0B3E9}"/>
              </a:ext>
            </a:extLst>
          </p:cNvPr>
          <p:cNvSpPr>
            <a:spLocks noGrp="1"/>
          </p:cNvSpPr>
          <p:nvPr>
            <p:ph type="body" idx="1"/>
          </p:nvPr>
        </p:nvSpPr>
        <p:spPr>
          <a:xfrm>
            <a:off x="687888" y="1828800"/>
            <a:ext cx="9145044" cy="2388612"/>
          </a:xfrm>
          <a:prstGeom prst="rect">
            <a:avLst/>
          </a:prstGeom>
        </p:spPr>
        <p:txBody>
          <a:bodyPr vert="horz" lIns="0" tIns="0" rIns="0" bIns="0" rtlCol="0" anchor="t" anchorCtr="0">
            <a:no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5DA8042-526A-7B49-B6D6-0EE704D692EF}"/>
              </a:ext>
            </a:extLst>
          </p:cNvPr>
          <p:cNvPicPr>
            <a:picLocks noChangeAspect="1"/>
          </p:cNvPicPr>
          <p:nvPr userDrawn="1"/>
        </p:nvPicPr>
        <p:blipFill>
          <a:blip r:embed="rId6"/>
          <a:srcRect/>
          <a:stretch/>
        </p:blipFill>
        <p:spPr>
          <a:xfrm>
            <a:off x="687888" y="6236822"/>
            <a:ext cx="2009592" cy="421943"/>
          </a:xfrm>
          <a:prstGeom prst="rect">
            <a:avLst/>
          </a:prstGeom>
        </p:spPr>
      </p:pic>
    </p:spTree>
    <p:extLst>
      <p:ext uri="{BB962C8B-B14F-4D97-AF65-F5344CB8AC3E}">
        <p14:creationId xmlns:p14="http://schemas.microsoft.com/office/powerpoint/2010/main" val="636031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hdr="0" dt="0"/>
  <p:txStyles>
    <p:titleStyle>
      <a:lvl1pPr marL="11113" indent="0" algn="l" defTabSz="914400" rtl="0" eaLnBrk="1" latinLnBrk="0" hangingPunct="1">
        <a:lnSpc>
          <a:spcPct val="90000"/>
        </a:lnSpc>
        <a:spcBef>
          <a:spcPct val="0"/>
        </a:spcBef>
        <a:buNone/>
        <a:tabLst/>
        <a:defRPr sz="3600" b="1" i="0" kern="1200">
          <a:solidFill>
            <a:schemeClr val="tx2">
              <a:lumMod val="50000"/>
            </a:schemeClr>
          </a:solidFill>
          <a:latin typeface="Arial" panose="020B0604020202020204" pitchFamily="34" charset="0"/>
          <a:ea typeface="+mj-ea"/>
          <a:cs typeface="Arial" panose="020B0604020202020204" pitchFamily="34" charset="0"/>
        </a:defRPr>
      </a:lvl1pPr>
    </p:titleStyle>
    <p:bodyStyle>
      <a:lvl1pPr marL="468313" indent="-457200" algn="l" defTabSz="914400" rtl="0" eaLnBrk="1" latinLnBrk="0" hangingPunct="1">
        <a:lnSpc>
          <a:spcPct val="110000"/>
        </a:lnSpc>
        <a:spcBef>
          <a:spcPts val="1000"/>
        </a:spcBef>
        <a:spcAft>
          <a:spcPts val="1000"/>
        </a:spcAft>
        <a:buFont typeface="System Font Regular"/>
        <a:buChar char="→"/>
        <a:tabLst/>
        <a:defRPr sz="3000" b="0" i="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spcAft>
          <a:spcPts val="1000"/>
        </a:spcAft>
        <a:buFont typeface="System Font Regular"/>
        <a:buChar char="→"/>
        <a:defRPr sz="3000" b="0" i="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spcAft>
          <a:spcPts val="1000"/>
        </a:spcAft>
        <a:buFont typeface="System Font Regular"/>
        <a:buChar char="→"/>
        <a:defRPr sz="3000" b="0" i="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spcAft>
          <a:spcPts val="1000"/>
        </a:spcAft>
        <a:buFont typeface="System Font Regular"/>
        <a:buChar char="→"/>
        <a:defRPr sz="3000" b="0" i="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spcAft>
          <a:spcPts val="1000"/>
        </a:spcAft>
        <a:buFont typeface="System Font Regular"/>
        <a:buChar char="→"/>
        <a:defRPr sz="3000" b="0" i="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CA6AAD-2CEA-7942-86AE-D1739CA99F7E}"/>
              </a:ext>
            </a:extLst>
          </p:cNvPr>
          <p:cNvSpPr>
            <a:spLocks noGrp="1"/>
          </p:cNvSpPr>
          <p:nvPr>
            <p:ph type="title"/>
          </p:nvPr>
        </p:nvSpPr>
        <p:spPr>
          <a:xfrm>
            <a:off x="687888" y="685800"/>
            <a:ext cx="9145044" cy="609398"/>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E5CC707E-9126-E449-993C-918BF2E0B3E9}"/>
              </a:ext>
            </a:extLst>
          </p:cNvPr>
          <p:cNvSpPr>
            <a:spLocks noGrp="1"/>
          </p:cNvSpPr>
          <p:nvPr>
            <p:ph type="body" idx="1"/>
          </p:nvPr>
        </p:nvSpPr>
        <p:spPr>
          <a:xfrm>
            <a:off x="687888" y="1828800"/>
            <a:ext cx="9145044" cy="2388612"/>
          </a:xfrm>
          <a:prstGeom prst="rect">
            <a:avLst/>
          </a:prstGeom>
        </p:spPr>
        <p:txBody>
          <a:bodyPr vert="horz" lIns="0" tIns="0" rIns="0" bIns="0" rtlCol="0" anchor="t" anchorCtr="0">
            <a:no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6E42962A-B163-794D-898A-0E9361478753}"/>
              </a:ext>
            </a:extLst>
          </p:cNvPr>
          <p:cNvPicPr>
            <a:picLocks noChangeAspect="1"/>
          </p:cNvPicPr>
          <p:nvPr userDrawn="1"/>
        </p:nvPicPr>
        <p:blipFill>
          <a:blip r:embed="rId5"/>
          <a:srcRect/>
          <a:stretch/>
        </p:blipFill>
        <p:spPr>
          <a:xfrm>
            <a:off x="687888" y="6236822"/>
            <a:ext cx="2009592" cy="421943"/>
          </a:xfrm>
          <a:prstGeom prst="rect">
            <a:avLst/>
          </a:prstGeom>
        </p:spPr>
      </p:pic>
    </p:spTree>
    <p:extLst>
      <p:ext uri="{BB962C8B-B14F-4D97-AF65-F5344CB8AC3E}">
        <p14:creationId xmlns:p14="http://schemas.microsoft.com/office/powerpoint/2010/main" val="1325248676"/>
      </p:ext>
    </p:extLst>
  </p:cSld>
  <p:clrMap bg1="lt1" tx1="dk1" bg2="lt2" tx2="dk2" accent1="accent1" accent2="accent2" accent3="accent3" accent4="accent4" accent5="accent5" accent6="accent6" hlink="hlink" folHlink="folHlink"/>
  <p:sldLayoutIdLst>
    <p:sldLayoutId id="2147483694" r:id="rId1"/>
    <p:sldLayoutId id="2147483688" r:id="rId2"/>
    <p:sldLayoutId id="2147483690" r:id="rId3"/>
  </p:sldLayoutIdLst>
  <p:hf hdr="0" dt="0"/>
  <p:txStyles>
    <p:titleStyle>
      <a:lvl1pPr marL="11113" indent="0" algn="l" defTabSz="914400" rtl="0" eaLnBrk="1" latinLnBrk="0" hangingPunct="1">
        <a:lnSpc>
          <a:spcPct val="90000"/>
        </a:lnSpc>
        <a:spcBef>
          <a:spcPct val="0"/>
        </a:spcBef>
        <a:buNone/>
        <a:tabLst/>
        <a:defRPr sz="4400" b="1" i="0" kern="1200">
          <a:solidFill>
            <a:schemeClr val="tx2">
              <a:lumMod val="50000"/>
            </a:schemeClr>
          </a:solidFill>
          <a:latin typeface="Arial" panose="020B0604020202020204" pitchFamily="34" charset="0"/>
          <a:ea typeface="+mj-ea"/>
          <a:cs typeface="Arial" panose="020B0604020202020204" pitchFamily="34" charset="0"/>
        </a:defRPr>
      </a:lvl1pPr>
    </p:titleStyle>
    <p:bodyStyle>
      <a:lvl1pPr marL="354013" indent="-342900" algn="l" defTabSz="914400" rtl="0" eaLnBrk="1" latinLnBrk="0" hangingPunct="1">
        <a:lnSpc>
          <a:spcPct val="110000"/>
        </a:lnSpc>
        <a:spcBef>
          <a:spcPts val="1000"/>
        </a:spcBef>
        <a:spcAft>
          <a:spcPts val="1000"/>
        </a:spcAft>
        <a:buFont typeface="System Font Regular"/>
        <a:buChar char="→"/>
        <a:tabLst/>
        <a:defRPr sz="1800" b="0" i="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spcAft>
          <a:spcPts val="1000"/>
        </a:spcAft>
        <a:buFont typeface="System Font Regular"/>
        <a:buChar char="→"/>
        <a:defRPr sz="1800" b="0" i="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spcAft>
          <a:spcPts val="1000"/>
        </a:spcAft>
        <a:buFont typeface="System Font Regular"/>
        <a:buChar char="→"/>
        <a:defRPr sz="1800" b="0" i="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spcAft>
          <a:spcPts val="1000"/>
        </a:spcAft>
        <a:buFont typeface="System Font Regular"/>
        <a:buChar char="→"/>
        <a:defRPr sz="1800" b="0" i="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spcAft>
          <a:spcPts val="1000"/>
        </a:spcAft>
        <a:buFont typeface="System Font Regular"/>
        <a:buChar char="→"/>
        <a:defRPr sz="1800" b="0" i="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194EDA-67A2-1AFD-91F5-2C7CC5AB928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9028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120" y="2430376"/>
            <a:ext cx="9419939" cy="609398"/>
          </a:xfrm>
        </p:spPr>
        <p:txBody>
          <a:bodyPr/>
          <a:lstStyle/>
          <a:p>
            <a:r>
              <a:rPr lang="en-US" sz="4400" dirty="0">
                <a:latin typeface="Arial" panose="020B0604020202020204" pitchFamily="34" charset="0"/>
              </a:rPr>
              <a:t>What did we find?</a:t>
            </a:r>
          </a:p>
        </p:txBody>
      </p:sp>
    </p:spTree>
    <p:extLst>
      <p:ext uri="{BB962C8B-B14F-4D97-AF65-F5344CB8AC3E}">
        <p14:creationId xmlns:p14="http://schemas.microsoft.com/office/powerpoint/2010/main" val="208006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9A61E7-D9C6-F843-ACF1-58DACF8EDDF4}"/>
              </a:ext>
            </a:extLst>
          </p:cNvPr>
          <p:cNvSpPr>
            <a:spLocks noGrp="1"/>
          </p:cNvSpPr>
          <p:nvPr>
            <p:ph type="title"/>
          </p:nvPr>
        </p:nvSpPr>
        <p:spPr>
          <a:xfrm>
            <a:off x="685799" y="685800"/>
            <a:ext cx="10208941" cy="1218795"/>
          </a:xfrm>
        </p:spPr>
        <p:txBody>
          <a:bodyPr/>
          <a:lstStyle/>
          <a:p>
            <a:r>
              <a:rPr lang="en-US" dirty="0"/>
              <a:t>Top Three Concerns for the Next Year</a:t>
            </a:r>
          </a:p>
        </p:txBody>
      </p:sp>
      <p:graphicFrame>
        <p:nvGraphicFramePr>
          <p:cNvPr id="4" name="Chart 3"/>
          <p:cNvGraphicFramePr/>
          <p:nvPr>
            <p:extLst>
              <p:ext uri="{D42A27DB-BD31-4B8C-83A1-F6EECF244321}">
                <p14:modId xmlns:p14="http://schemas.microsoft.com/office/powerpoint/2010/main" val="1592871153"/>
              </p:ext>
            </p:extLst>
          </p:nvPr>
        </p:nvGraphicFramePr>
        <p:xfrm>
          <a:off x="593490" y="1583473"/>
          <a:ext cx="4446861" cy="37883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790269" y="1862252"/>
            <a:ext cx="5450160" cy="409342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solidFill>
                  <a:srgbClr val="000545"/>
                </a:solidFill>
                <a:latin typeface="Arial" panose="020B0604020202020204" pitchFamily="34" charset="0"/>
                <a:cs typeface="Arial" panose="020B0604020202020204" pitchFamily="34" charset="0"/>
              </a:rPr>
              <a:t>Team Leaders: Ability to Meet Demand (36%), Support from Organizational Leadership (36%), Access to Qualified Hires (34%)</a:t>
            </a:r>
          </a:p>
          <a:p>
            <a:pPr marL="285750" indent="-285750">
              <a:spcAft>
                <a:spcPts val="1200"/>
              </a:spcAft>
              <a:buFont typeface="Arial" panose="020B0604020202020204" pitchFamily="34" charset="0"/>
              <a:buChar char="•"/>
            </a:pPr>
            <a:r>
              <a:rPr lang="en-US" sz="2400" dirty="0">
                <a:solidFill>
                  <a:srgbClr val="000545"/>
                </a:solidFill>
                <a:latin typeface="Arial" panose="020B0604020202020204" pitchFamily="34" charset="0"/>
                <a:cs typeface="Arial" panose="020B0604020202020204" pitchFamily="34" charset="0"/>
              </a:rPr>
              <a:t>Team Members: Team Morale and Well-Being (44%), Ability to Meet Current Demand (38%), Support from Organizational Leadership (33%)</a:t>
            </a:r>
          </a:p>
          <a:p>
            <a:pPr marL="285750" indent="-285750">
              <a:spcAft>
                <a:spcPts val="1200"/>
              </a:spcAft>
              <a:buFont typeface="Arial" panose="020B0604020202020204" pitchFamily="34" charset="0"/>
              <a:buChar char="•"/>
            </a:pPr>
            <a:r>
              <a:rPr lang="en-US" sz="2400" dirty="0">
                <a:solidFill>
                  <a:srgbClr val="000545"/>
                </a:solidFill>
                <a:latin typeface="Arial" panose="020B0604020202020204" pitchFamily="34" charset="0"/>
                <a:cs typeface="Arial" panose="020B0604020202020204" pitchFamily="34" charset="0"/>
              </a:rPr>
              <a:t>There was no regional variation</a:t>
            </a:r>
          </a:p>
        </p:txBody>
      </p:sp>
      <p:sp>
        <p:nvSpPr>
          <p:cNvPr id="2" name="TextBox 1"/>
          <p:cNvSpPr txBox="1"/>
          <p:nvPr/>
        </p:nvSpPr>
        <p:spPr>
          <a:xfrm>
            <a:off x="1770997" y="5371798"/>
            <a:ext cx="2091846" cy="369332"/>
          </a:xfrm>
          <a:prstGeom prst="rect">
            <a:avLst/>
          </a:prstGeom>
          <a:noFill/>
        </p:spPr>
        <p:txBody>
          <a:bodyPr wrap="square" rtlCol="0">
            <a:spAutoFit/>
          </a:bodyPr>
          <a:lstStyle/>
          <a:p>
            <a:r>
              <a:rPr lang="en-US" dirty="0">
                <a:solidFill>
                  <a:srgbClr val="000545"/>
                </a:solidFill>
                <a:latin typeface="Arial" panose="020B0604020202020204" pitchFamily="34" charset="0"/>
                <a:cs typeface="Arial" panose="020B0604020202020204" pitchFamily="34" charset="0"/>
              </a:rPr>
              <a:t>Total Respondents </a:t>
            </a:r>
          </a:p>
        </p:txBody>
      </p:sp>
    </p:spTree>
    <p:extLst>
      <p:ext uri="{BB962C8B-B14F-4D97-AF65-F5344CB8AC3E}">
        <p14:creationId xmlns:p14="http://schemas.microsoft.com/office/powerpoint/2010/main" val="351989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9A61E7-D9C6-F843-ACF1-58DACF8EDDF4}"/>
              </a:ext>
            </a:extLst>
          </p:cNvPr>
          <p:cNvSpPr>
            <a:spLocks noGrp="1"/>
          </p:cNvSpPr>
          <p:nvPr>
            <p:ph type="title"/>
          </p:nvPr>
        </p:nvSpPr>
        <p:spPr>
          <a:xfrm>
            <a:off x="685799" y="685800"/>
            <a:ext cx="10208941" cy="1218795"/>
          </a:xfrm>
        </p:spPr>
        <p:txBody>
          <a:bodyPr/>
          <a:lstStyle/>
          <a:p>
            <a:r>
              <a:rPr lang="en-US" dirty="0"/>
              <a:t>Top Three Concerns for the Next Year</a:t>
            </a:r>
          </a:p>
        </p:txBody>
      </p:sp>
      <p:graphicFrame>
        <p:nvGraphicFramePr>
          <p:cNvPr id="4" name="Chart 3"/>
          <p:cNvGraphicFramePr/>
          <p:nvPr>
            <p:extLst>
              <p:ext uri="{D42A27DB-BD31-4B8C-83A1-F6EECF244321}">
                <p14:modId xmlns:p14="http://schemas.microsoft.com/office/powerpoint/2010/main" val="957778587"/>
              </p:ext>
            </p:extLst>
          </p:nvPr>
        </p:nvGraphicFramePr>
        <p:xfrm>
          <a:off x="593490" y="1583473"/>
          <a:ext cx="4446861" cy="37883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790269" y="1862252"/>
            <a:ext cx="5450160" cy="320087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solidFill>
                  <a:srgbClr val="000545"/>
                </a:solidFill>
                <a:latin typeface="Arial" panose="020B0604020202020204" pitchFamily="34" charset="0"/>
                <a:cs typeface="Arial" panose="020B0604020202020204" pitchFamily="34" charset="0"/>
              </a:rPr>
              <a:t>Programs led by Hospices/HHA: Billing and Coding (39%), Team Productivity (38%), Sustainable Payment Models (34%)</a:t>
            </a:r>
          </a:p>
          <a:p>
            <a:pPr marL="285750" indent="-285750">
              <a:spcAft>
                <a:spcPts val="1200"/>
              </a:spcAft>
              <a:buFont typeface="Arial" panose="020B0604020202020204" pitchFamily="34" charset="0"/>
              <a:buChar char="•"/>
            </a:pPr>
            <a:r>
              <a:rPr lang="en-US" sz="2400" dirty="0">
                <a:solidFill>
                  <a:srgbClr val="000545"/>
                </a:solidFill>
                <a:latin typeface="Arial" panose="020B0604020202020204" pitchFamily="34" charset="0"/>
                <a:cs typeface="Arial" panose="020B0604020202020204" pitchFamily="34" charset="0"/>
              </a:rPr>
              <a:t>Pediatric Programs: Expanding to New Patient Populations (43%), Access to Qualified Hires (39%), Team Morale and Well-Being (39%)</a:t>
            </a:r>
          </a:p>
        </p:txBody>
      </p:sp>
      <p:sp>
        <p:nvSpPr>
          <p:cNvPr id="5" name="TextBox 4"/>
          <p:cNvSpPr txBox="1"/>
          <p:nvPr/>
        </p:nvSpPr>
        <p:spPr>
          <a:xfrm>
            <a:off x="1770997" y="5371798"/>
            <a:ext cx="2091846" cy="369332"/>
          </a:xfrm>
          <a:prstGeom prst="rect">
            <a:avLst/>
          </a:prstGeom>
          <a:noFill/>
        </p:spPr>
        <p:txBody>
          <a:bodyPr wrap="square" rtlCol="0">
            <a:spAutoFit/>
          </a:bodyPr>
          <a:lstStyle/>
          <a:p>
            <a:r>
              <a:rPr lang="en-US" dirty="0">
                <a:solidFill>
                  <a:srgbClr val="000545"/>
                </a:solidFill>
                <a:latin typeface="Arial" panose="020B0604020202020204" pitchFamily="34" charset="0"/>
                <a:cs typeface="Arial" panose="020B0604020202020204" pitchFamily="34" charset="0"/>
              </a:rPr>
              <a:t>Total Respondents </a:t>
            </a:r>
          </a:p>
        </p:txBody>
      </p:sp>
    </p:spTree>
    <p:extLst>
      <p:ext uri="{BB962C8B-B14F-4D97-AF65-F5344CB8AC3E}">
        <p14:creationId xmlns:p14="http://schemas.microsoft.com/office/powerpoint/2010/main" val="2497570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 Request Volumes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3813829"/>
              </p:ext>
            </p:extLst>
          </p:nvPr>
        </p:nvGraphicFramePr>
        <p:xfrm>
          <a:off x="6110875" y="1405054"/>
          <a:ext cx="5645696" cy="454969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60715" y="1639228"/>
            <a:ext cx="5450160" cy="4247317"/>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Overall, almost three-quarters of respondents reported higher consult volumes compared to the previous year </a:t>
            </a:r>
          </a:p>
          <a:p>
            <a:pPr marL="742950" lvl="1" indent="-285750">
              <a:spcAft>
                <a:spcPts val="12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43% reported “much higher” volumes </a:t>
            </a:r>
          </a:p>
          <a:p>
            <a:pPr marL="285750" indent="-285750">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Age Groups:</a:t>
            </a:r>
          </a:p>
          <a:p>
            <a:pPr marL="742950" lvl="1" indent="-285750">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Adult Only (71%)</a:t>
            </a:r>
          </a:p>
          <a:p>
            <a:pPr marL="742950" lvl="1" indent="-285750">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Pediatric Only (64%)</a:t>
            </a:r>
          </a:p>
          <a:p>
            <a:pPr marL="742950" lvl="1" indent="-285750">
              <a:spcAft>
                <a:spcPts val="12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Both (80%)</a:t>
            </a:r>
          </a:p>
          <a:p>
            <a:pPr marL="285750" indent="-285750">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There was little variation by administering organization or US Region</a:t>
            </a:r>
          </a:p>
          <a:p>
            <a:pPr lvl="1"/>
            <a:endParaRPr lang="en-US" sz="2000" dirty="0">
              <a:solidFill>
                <a:srgbClr val="000545"/>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solidFill>
                <a:srgbClr val="0005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94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Staffing Levels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3489743"/>
              </p:ext>
            </p:extLst>
          </p:nvPr>
        </p:nvGraphicFramePr>
        <p:xfrm>
          <a:off x="219204" y="1405054"/>
          <a:ext cx="5621759" cy="454969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028548" y="1792464"/>
            <a:ext cx="5450160" cy="363176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Overall, about one-third of team leaders reported an increase and one-quarter reported a decrease in their staffing levels </a:t>
            </a:r>
          </a:p>
          <a:p>
            <a:pPr marL="285750" indent="-285750">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Variation in staffing decreases by administering organization:</a:t>
            </a:r>
          </a:p>
          <a:p>
            <a:pPr marL="742950" lvl="1" indent="-285750">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Hospital: 20%</a:t>
            </a:r>
          </a:p>
          <a:p>
            <a:pPr marL="742950" lvl="1" indent="-285750">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Hospice/HHA: 27%</a:t>
            </a:r>
          </a:p>
          <a:p>
            <a:pPr marL="742950" lvl="1" indent="-285750">
              <a:spcAft>
                <a:spcPts val="6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Health System: 34%</a:t>
            </a:r>
          </a:p>
          <a:p>
            <a:pPr marL="285750" indent="-285750">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There was slight regional variation in staffing decreases: </a:t>
            </a:r>
          </a:p>
          <a:p>
            <a:pPr marL="742950" lvl="1" indent="-285750">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25% in the Midwest vs. 36% in the West</a:t>
            </a:r>
          </a:p>
        </p:txBody>
      </p:sp>
    </p:spTree>
    <p:extLst>
      <p:ext uri="{BB962C8B-B14F-4D97-AF65-F5344CB8AC3E}">
        <p14:creationId xmlns:p14="http://schemas.microsoft.com/office/powerpoint/2010/main" val="3340810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1"/>
            <a:ext cx="10186639" cy="609398"/>
          </a:xfrm>
        </p:spPr>
        <p:txBody>
          <a:bodyPr/>
          <a:lstStyle/>
          <a:p>
            <a:r>
              <a:rPr lang="en-US" dirty="0"/>
              <a:t>Consult Volume vs. Staffing Levels</a:t>
            </a:r>
          </a:p>
        </p:txBody>
      </p:sp>
      <p:sp>
        <p:nvSpPr>
          <p:cNvPr id="5" name="TextBox 4"/>
          <p:cNvSpPr txBox="1"/>
          <p:nvPr/>
        </p:nvSpPr>
        <p:spPr>
          <a:xfrm>
            <a:off x="685799" y="1804593"/>
            <a:ext cx="3888989" cy="4154984"/>
          </a:xfrm>
          <a:prstGeom prst="rect">
            <a:avLst/>
          </a:prstGeom>
          <a:noFill/>
        </p:spPr>
        <p:txBody>
          <a:bodyPr wrap="square" rtlCol="0">
            <a:spAutoFit/>
          </a:bodyPr>
          <a:lstStyle/>
          <a:p>
            <a:r>
              <a:rPr lang="en-US" sz="2400" dirty="0">
                <a:solidFill>
                  <a:srgbClr val="000545"/>
                </a:solidFill>
                <a:latin typeface="Arial" panose="020B0604020202020204" pitchFamily="34" charset="0"/>
                <a:cs typeface="Arial" panose="020B0604020202020204" pitchFamily="34" charset="0"/>
              </a:rPr>
              <a:t>Of the team leaders who reported an increase in consult volumes:</a:t>
            </a:r>
          </a:p>
          <a:p>
            <a:pPr marL="285750" indent="-285750">
              <a:buFont typeface="Arial" panose="020B0604020202020204" pitchFamily="34" charset="0"/>
              <a:buChar char="•"/>
            </a:pPr>
            <a:r>
              <a:rPr lang="en-US" sz="2400" dirty="0">
                <a:solidFill>
                  <a:srgbClr val="000545"/>
                </a:solidFill>
                <a:latin typeface="Arial" panose="020B0604020202020204" pitchFamily="34" charset="0"/>
                <a:cs typeface="Arial" panose="020B0604020202020204" pitchFamily="34" charset="0"/>
              </a:rPr>
              <a:t>36% of their teams stayed the same size</a:t>
            </a:r>
          </a:p>
          <a:p>
            <a:pPr marL="285750" indent="-285750">
              <a:buFont typeface="Arial" panose="020B0604020202020204" pitchFamily="34" charset="0"/>
              <a:buChar char="•"/>
            </a:pPr>
            <a:r>
              <a:rPr lang="en-US" sz="2400" dirty="0">
                <a:solidFill>
                  <a:srgbClr val="000545"/>
                </a:solidFill>
                <a:latin typeface="Arial" panose="020B0604020202020204" pitchFamily="34" charset="0"/>
                <a:cs typeface="Arial" panose="020B0604020202020204" pitchFamily="34" charset="0"/>
              </a:rPr>
              <a:t>27% of their teams lost staffing</a:t>
            </a:r>
          </a:p>
          <a:p>
            <a:pPr marL="285750" indent="-285750">
              <a:buFont typeface="Arial" panose="020B0604020202020204" pitchFamily="34" charset="0"/>
              <a:buChar char="•"/>
            </a:pPr>
            <a:endParaRPr lang="en-US" sz="2400" dirty="0">
              <a:solidFill>
                <a:srgbClr val="000545"/>
              </a:solidFill>
              <a:latin typeface="Arial" panose="020B0604020202020204" pitchFamily="34" charset="0"/>
              <a:cs typeface="Arial" panose="020B0604020202020204" pitchFamily="34" charset="0"/>
            </a:endParaRPr>
          </a:p>
          <a:p>
            <a:r>
              <a:rPr lang="en-US" sz="2400" b="1" dirty="0">
                <a:solidFill>
                  <a:srgbClr val="000545"/>
                </a:solidFill>
                <a:latin typeface="Arial" panose="020B0604020202020204" pitchFamily="34" charset="0"/>
                <a:cs typeface="Arial" panose="020B0604020202020204" pitchFamily="34" charset="0"/>
                <a:sym typeface="Symbol" panose="05050102010706020507" pitchFamily="18" charset="2"/>
              </a:rPr>
              <a:t> Palliative care professionals are doing more with less</a:t>
            </a:r>
            <a:endParaRPr lang="en-US" sz="2400" b="1" dirty="0">
              <a:solidFill>
                <a:srgbClr val="000545"/>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7840" y="1459942"/>
            <a:ext cx="7884160" cy="4844285"/>
          </a:xfrm>
          <a:prstGeom prst="rect">
            <a:avLst/>
          </a:prstGeom>
        </p:spPr>
      </p:pic>
    </p:spTree>
    <p:extLst>
      <p:ext uri="{BB962C8B-B14F-4D97-AF65-F5344CB8AC3E}">
        <p14:creationId xmlns:p14="http://schemas.microsoft.com/office/powerpoint/2010/main" val="2605598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Well-Being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1421806"/>
              </p:ext>
            </p:extLst>
          </p:nvPr>
        </p:nvGraphicFramePr>
        <p:xfrm>
          <a:off x="685800" y="1505416"/>
          <a:ext cx="5202044" cy="442703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968695" y="1562569"/>
            <a:ext cx="5450160" cy="486287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Almost all team leaders (97%) were concerned about their team’s well-being to some extent </a:t>
            </a:r>
          </a:p>
          <a:p>
            <a:pPr marL="285750" indent="-285750">
              <a:spcAft>
                <a:spcPts val="12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Team leaders for programs operated by hospices/home health agencies and independent palliative organizations were slightly less concerned (94% and 91%, respectively)</a:t>
            </a:r>
          </a:p>
          <a:p>
            <a:pPr marL="285750" indent="-285750">
              <a:spcAft>
                <a:spcPts val="12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Leaders of pediatric programs were slightly less concerned (92%) than those of adult or mixed age programs</a:t>
            </a:r>
          </a:p>
          <a:p>
            <a:pPr marL="285750" indent="-285750">
              <a:spcAft>
                <a:spcPts val="12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100% of respondents from the West Coast were concerned compared to 95% in the Northeast</a:t>
            </a:r>
          </a:p>
        </p:txBody>
      </p:sp>
    </p:spTree>
    <p:extLst>
      <p:ext uri="{BB962C8B-B14F-4D97-AF65-F5344CB8AC3E}">
        <p14:creationId xmlns:p14="http://schemas.microsoft.com/office/powerpoint/2010/main" val="3614637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Well-Being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54110279"/>
              </p:ext>
            </p:extLst>
          </p:nvPr>
        </p:nvGraphicFramePr>
        <p:xfrm>
          <a:off x="6317166" y="1505416"/>
          <a:ext cx="5202044" cy="442703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61797" y="1673331"/>
            <a:ext cx="5450160" cy="424731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45% of all respondents reported their well-being as “Excellent” or “Very Good”</a:t>
            </a:r>
          </a:p>
          <a:p>
            <a:pPr marL="285750" indent="-285750">
              <a:spcAft>
                <a:spcPts val="12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37% for team leaders vs. 50% for team members</a:t>
            </a:r>
          </a:p>
          <a:p>
            <a:pPr marL="285750" indent="-285750">
              <a:spcAft>
                <a:spcPts val="12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Slight geographic variation – this percentage was highest in the Northeast (48%) and lowest in the Midwest (40%)</a:t>
            </a:r>
          </a:p>
          <a:p>
            <a:pPr marL="285750" indent="-285750">
              <a:spcAft>
                <a:spcPts val="12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There was little variation by patient age group or administering organization</a:t>
            </a:r>
          </a:p>
          <a:p>
            <a:pPr marL="285750" indent="-285750">
              <a:spcAft>
                <a:spcPts val="1200"/>
              </a:spcAft>
              <a:buFont typeface="Arial" panose="020B0604020202020204" pitchFamily="34" charset="0"/>
              <a:buChar char="•"/>
            </a:pPr>
            <a:endParaRPr lang="en-US" sz="2000" dirty="0">
              <a:solidFill>
                <a:srgbClr val="000545"/>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sz="2000" dirty="0">
              <a:solidFill>
                <a:srgbClr val="0005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250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Sustainability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2551015"/>
              </p:ext>
            </p:extLst>
          </p:nvPr>
        </p:nvGraphicFramePr>
        <p:xfrm>
          <a:off x="685800" y="1505416"/>
          <a:ext cx="5202044" cy="442703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968695" y="1792464"/>
            <a:ext cx="5450160" cy="393954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Almost all (92%) team leaders were worried to some extent about the continued viability of their palliative care programs </a:t>
            </a:r>
          </a:p>
          <a:p>
            <a:pPr marL="285750" indent="-285750">
              <a:spcAft>
                <a:spcPts val="12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Concern was slightly lower in pediatric programs (92%) than in adult-only programs (97%) or those that treat all ages (99%)</a:t>
            </a:r>
          </a:p>
          <a:p>
            <a:pPr marL="285750" indent="-285750">
              <a:spcAft>
                <a:spcPts val="12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There was some regional variation: the Northeast had the highest concern (96%) and the South had the lowest (89%)</a:t>
            </a:r>
          </a:p>
          <a:p>
            <a:pPr marL="285750" indent="-285750">
              <a:spcAft>
                <a:spcPts val="1200"/>
              </a:spcAft>
              <a:buFont typeface="Arial" panose="020B0604020202020204" pitchFamily="34" charset="0"/>
              <a:buChar char="•"/>
            </a:pPr>
            <a:r>
              <a:rPr lang="en-US" sz="2000" dirty="0">
                <a:solidFill>
                  <a:srgbClr val="000545"/>
                </a:solidFill>
                <a:latin typeface="Arial" panose="020B0604020202020204" pitchFamily="34" charset="0"/>
                <a:cs typeface="Arial" panose="020B0604020202020204" pitchFamily="34" charset="0"/>
              </a:rPr>
              <a:t>There was little variation by administering organization</a:t>
            </a:r>
          </a:p>
        </p:txBody>
      </p:sp>
    </p:spTree>
    <p:extLst>
      <p:ext uri="{BB962C8B-B14F-4D97-AF65-F5344CB8AC3E}">
        <p14:creationId xmlns:p14="http://schemas.microsoft.com/office/powerpoint/2010/main" val="187562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1010251" y="834812"/>
            <a:ext cx="9419938" cy="594761"/>
          </a:xfrm>
        </p:spPr>
        <p:txBody>
          <a:bodyPr>
            <a:noAutofit/>
          </a:bodyPr>
          <a:lstStyle/>
          <a:p>
            <a:r>
              <a:rPr lang="en-US" sz="4000" dirty="0"/>
              <a:t>In Their Own Words…</a:t>
            </a:r>
          </a:p>
        </p:txBody>
      </p:sp>
      <p:sp>
        <p:nvSpPr>
          <p:cNvPr id="5" name="TextBox 4"/>
          <p:cNvSpPr txBox="1"/>
          <p:nvPr/>
        </p:nvSpPr>
        <p:spPr>
          <a:xfrm>
            <a:off x="883858" y="4032231"/>
            <a:ext cx="6471139" cy="1708160"/>
          </a:xfrm>
          <a:prstGeom prst="rect">
            <a:avLst/>
          </a:prstGeom>
          <a:noFill/>
        </p:spPr>
        <p:txBody>
          <a:bodyPr wrap="square" rtlCol="0">
            <a:spAutoFit/>
          </a:bodyPr>
          <a:lstStyle/>
          <a:p>
            <a:r>
              <a:rPr lang="en-US" sz="2100" dirty="0">
                <a:solidFill>
                  <a:schemeClr val="tx2"/>
                </a:solidFill>
                <a:latin typeface="Georgia" panose="02040502050405020303" pitchFamily="18" charset="0"/>
                <a:cs typeface="Arial" panose="020B0604020202020204" pitchFamily="34" charset="0"/>
              </a:rPr>
              <a:t>I'm not doing enough to keep the team's morale up and this may result in people leaving their positions. The high clinical demand makes the thought of losing team members nerve-racking.</a:t>
            </a:r>
            <a:br>
              <a:rPr lang="en-US" sz="2100" dirty="0">
                <a:solidFill>
                  <a:schemeClr val="tx2"/>
                </a:solidFill>
                <a:latin typeface="Georgia" panose="02040502050405020303" pitchFamily="18" charset="0"/>
                <a:cs typeface="Arial" panose="020B0604020202020204" pitchFamily="34" charset="0"/>
              </a:rPr>
            </a:br>
            <a:endParaRPr lang="en-US" sz="2100" dirty="0">
              <a:solidFill>
                <a:schemeClr val="tx2"/>
              </a:solidFill>
              <a:latin typeface="Georgia" panose="02040502050405020303" pitchFamily="18" charset="0"/>
              <a:cs typeface="Arial" panose="020B0604020202020204" pitchFamily="34" charset="0"/>
            </a:endParaRPr>
          </a:p>
        </p:txBody>
      </p:sp>
      <p:sp>
        <p:nvSpPr>
          <p:cNvPr id="6" name="TextBox 5"/>
          <p:cNvSpPr txBox="1"/>
          <p:nvPr/>
        </p:nvSpPr>
        <p:spPr>
          <a:xfrm>
            <a:off x="1760016" y="2027827"/>
            <a:ext cx="5996354" cy="1061829"/>
          </a:xfrm>
          <a:prstGeom prst="rect">
            <a:avLst/>
          </a:prstGeom>
          <a:noFill/>
        </p:spPr>
        <p:txBody>
          <a:bodyPr wrap="square" rtlCol="0">
            <a:spAutoFit/>
          </a:bodyPr>
          <a:lstStyle/>
          <a:p>
            <a:r>
              <a:rPr lang="en-US" sz="2100" dirty="0">
                <a:solidFill>
                  <a:schemeClr val="tx2"/>
                </a:solidFill>
                <a:latin typeface="Georgia" panose="02040502050405020303" pitchFamily="18" charset="0"/>
                <a:cs typeface="Arial" panose="020B0604020202020204" pitchFamily="34" charset="0"/>
              </a:rPr>
              <a:t>Upper management only looks at numbers and makes decisions with no regard to how patient care will be affected. </a:t>
            </a:r>
          </a:p>
        </p:txBody>
      </p:sp>
      <p:sp>
        <p:nvSpPr>
          <p:cNvPr id="7" name="TextBox 6"/>
          <p:cNvSpPr txBox="1"/>
          <p:nvPr/>
        </p:nvSpPr>
        <p:spPr>
          <a:xfrm>
            <a:off x="7678377" y="2994440"/>
            <a:ext cx="3835854" cy="1384995"/>
          </a:xfrm>
          <a:prstGeom prst="rect">
            <a:avLst/>
          </a:prstGeom>
          <a:noFill/>
        </p:spPr>
        <p:txBody>
          <a:bodyPr wrap="square" rtlCol="0">
            <a:spAutoFit/>
          </a:bodyPr>
          <a:lstStyle/>
          <a:p>
            <a:r>
              <a:rPr lang="en-US" sz="2100" dirty="0">
                <a:solidFill>
                  <a:schemeClr val="tx2"/>
                </a:solidFill>
                <a:latin typeface="Georgia" panose="02040502050405020303" pitchFamily="18" charset="0"/>
                <a:cs typeface="Arial" panose="020B0604020202020204" pitchFamily="34" charset="0"/>
              </a:rPr>
              <a:t>As always we don't have the staffing we would like to be able to see as many patients as fast as we would like.</a:t>
            </a:r>
          </a:p>
        </p:txBody>
      </p:sp>
    </p:spTree>
    <p:extLst>
      <p:ext uri="{BB962C8B-B14F-4D97-AF65-F5344CB8AC3E}">
        <p14:creationId xmlns:p14="http://schemas.microsoft.com/office/powerpoint/2010/main" val="118314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FE4AA1-4F1D-634B-A975-0BB704CADA73}"/>
              </a:ext>
            </a:extLst>
          </p:cNvPr>
          <p:cNvSpPr>
            <a:spLocks noGrp="1"/>
          </p:cNvSpPr>
          <p:nvPr>
            <p:ph type="ctrTitle"/>
          </p:nvPr>
        </p:nvSpPr>
        <p:spPr>
          <a:xfrm>
            <a:off x="685799" y="685800"/>
            <a:ext cx="10016067" cy="1994392"/>
          </a:xfrm>
        </p:spPr>
        <p:txBody>
          <a:bodyPr/>
          <a:lstStyle/>
          <a:p>
            <a:r>
              <a:rPr lang="en-US" sz="5400" dirty="0"/>
              <a:t>Voices from the Field – </a:t>
            </a:r>
            <a:br>
              <a:rPr lang="en-US" sz="5400" dirty="0"/>
            </a:br>
            <a:r>
              <a:rPr lang="en-US" sz="5400" dirty="0"/>
              <a:t>Findings from CAPC’s First Annual </a:t>
            </a:r>
            <a:r>
              <a:rPr lang="en-US" sz="5400" i="1" dirty="0"/>
              <a:t>Palliative Pulse</a:t>
            </a:r>
            <a:r>
              <a:rPr lang="en-US" sz="5400" dirty="0"/>
              <a:t> Survey</a:t>
            </a:r>
          </a:p>
        </p:txBody>
      </p:sp>
      <p:sp>
        <p:nvSpPr>
          <p:cNvPr id="5" name="Subtitle 4">
            <a:extLst>
              <a:ext uri="{FF2B5EF4-FFF2-40B4-BE49-F238E27FC236}">
                <a16:creationId xmlns:a16="http://schemas.microsoft.com/office/drawing/2014/main" id="{FFEC7728-8939-2147-A1A1-AF85EE4A77F3}"/>
              </a:ext>
            </a:extLst>
          </p:cNvPr>
          <p:cNvSpPr>
            <a:spLocks noGrp="1"/>
          </p:cNvSpPr>
          <p:nvPr>
            <p:ph type="subTitle" idx="1"/>
          </p:nvPr>
        </p:nvSpPr>
        <p:spPr>
          <a:xfrm>
            <a:off x="685800" y="2946399"/>
            <a:ext cx="5914766" cy="1786468"/>
          </a:xfrm>
        </p:spPr>
        <p:txBody>
          <a:bodyPr>
            <a:normAutofit/>
          </a:bodyPr>
          <a:lstStyle/>
          <a:p>
            <a:pPr>
              <a:spcBef>
                <a:spcPts val="0"/>
              </a:spcBef>
              <a:spcAft>
                <a:spcPts val="0"/>
              </a:spcAft>
            </a:pPr>
            <a:r>
              <a:rPr lang="en-US" dirty="0"/>
              <a:t>Brynn Bowman, MPA</a:t>
            </a:r>
          </a:p>
          <a:p>
            <a:pPr>
              <a:spcBef>
                <a:spcPts val="0"/>
              </a:spcBef>
              <a:spcAft>
                <a:spcPts val="0"/>
              </a:spcAft>
            </a:pPr>
            <a:r>
              <a:rPr lang="en-US" dirty="0"/>
              <a:t>Andy Esch, MD, MBA</a:t>
            </a:r>
          </a:p>
          <a:p>
            <a:pPr>
              <a:spcBef>
                <a:spcPts val="0"/>
              </a:spcBef>
              <a:spcAft>
                <a:spcPts val="0"/>
              </a:spcAft>
            </a:pPr>
            <a:r>
              <a:rPr lang="en-US" dirty="0"/>
              <a:t>Rachael Heitner, MPH, MA</a:t>
            </a:r>
          </a:p>
          <a:p>
            <a:pPr>
              <a:spcBef>
                <a:spcPts val="0"/>
              </a:spcBef>
              <a:spcAft>
                <a:spcPts val="0"/>
              </a:spcAft>
            </a:pPr>
            <a:endParaRPr lang="en-US" dirty="0"/>
          </a:p>
          <a:p>
            <a:pPr>
              <a:spcBef>
                <a:spcPts val="0"/>
              </a:spcBef>
              <a:spcAft>
                <a:spcPts val="0"/>
              </a:spcAft>
            </a:pPr>
            <a:r>
              <a:rPr lang="en-US" dirty="0"/>
              <a:t>October 22, 2024</a:t>
            </a:r>
          </a:p>
        </p:txBody>
      </p:sp>
    </p:spTree>
    <p:extLst>
      <p:ext uri="{BB962C8B-B14F-4D97-AF65-F5344CB8AC3E}">
        <p14:creationId xmlns:p14="http://schemas.microsoft.com/office/powerpoint/2010/main" val="1655148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10575099" cy="1218795"/>
          </a:xfrm>
        </p:spPr>
        <p:txBody>
          <a:bodyPr/>
          <a:lstStyle/>
          <a:p>
            <a:r>
              <a:rPr lang="en-US" dirty="0"/>
              <a:t>Understanding What Palliative Care </a:t>
            </a:r>
            <a:br>
              <a:rPr lang="en-US" dirty="0"/>
            </a:br>
            <a:r>
              <a:rPr lang="en-US" dirty="0"/>
              <a:t>Is – And Isn’t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3792175"/>
              </p:ext>
            </p:extLst>
          </p:nvPr>
        </p:nvGraphicFramePr>
        <p:xfrm>
          <a:off x="685798" y="2104370"/>
          <a:ext cx="10762990" cy="3604365"/>
        </p:xfrm>
        <a:graphic>
          <a:graphicData uri="http://schemas.openxmlformats.org/drawingml/2006/table">
            <a:tbl>
              <a:tblPr firstRow="1" bandRow="1">
                <a:tableStyleId>{2D5ABB26-0587-4C30-8999-92F81FD0307C}</a:tableStyleId>
              </a:tblPr>
              <a:tblGrid>
                <a:gridCol w="2395605">
                  <a:extLst>
                    <a:ext uri="{9D8B030D-6E8A-4147-A177-3AD203B41FA5}">
                      <a16:colId xmlns:a16="http://schemas.microsoft.com/office/drawing/2014/main" val="1928314138"/>
                    </a:ext>
                  </a:extLst>
                </a:gridCol>
                <a:gridCol w="8367385">
                  <a:extLst>
                    <a:ext uri="{9D8B030D-6E8A-4147-A177-3AD203B41FA5}">
                      <a16:colId xmlns:a16="http://schemas.microsoft.com/office/drawing/2014/main" val="1293110481"/>
                    </a:ext>
                  </a:extLst>
                </a:gridCol>
              </a:tblGrid>
              <a:tr h="457200">
                <a:tc>
                  <a:txBody>
                    <a:bodyPr/>
                    <a:lstStyle/>
                    <a:p>
                      <a:r>
                        <a:rPr lang="en-US" b="1" dirty="0">
                          <a:solidFill>
                            <a:schemeClr val="bg1"/>
                          </a:solidFill>
                          <a:latin typeface="Arial" panose="020B0604020202020204" pitchFamily="34" charset="0"/>
                          <a:cs typeface="Arial" panose="020B0604020202020204" pitchFamily="34" charset="0"/>
                        </a:rPr>
                        <a:t>Sub-Group</a:t>
                      </a:r>
                    </a:p>
                  </a:txBody>
                  <a:tcPr>
                    <a:solidFill>
                      <a:schemeClr val="tx2"/>
                    </a:solidFill>
                  </a:tcPr>
                </a:tc>
                <a:tc>
                  <a:txBody>
                    <a:bodyPr/>
                    <a:lstStyle/>
                    <a:p>
                      <a:r>
                        <a:rPr lang="en-US" b="1" dirty="0">
                          <a:solidFill>
                            <a:schemeClr val="bg1"/>
                          </a:solidFill>
                          <a:latin typeface="Arial" panose="020B0604020202020204" pitchFamily="34" charset="0"/>
                          <a:cs typeface="Arial" panose="020B0604020202020204" pitchFamily="34" charset="0"/>
                        </a:rPr>
                        <a:t>Example Quotation</a:t>
                      </a:r>
                    </a:p>
                  </a:txBody>
                  <a:tcPr>
                    <a:solidFill>
                      <a:schemeClr val="tx2"/>
                    </a:solidFill>
                  </a:tcPr>
                </a:tc>
                <a:extLst>
                  <a:ext uri="{0D108BD9-81ED-4DB2-BD59-A6C34878D82A}">
                    <a16:rowId xmlns:a16="http://schemas.microsoft.com/office/drawing/2014/main" val="1088455232"/>
                  </a:ext>
                </a:extLst>
              </a:tr>
              <a:tr h="1049055">
                <a:tc>
                  <a:txBody>
                    <a:bodyPr/>
                    <a:lstStyle/>
                    <a:p>
                      <a:r>
                        <a:rPr lang="en-US" dirty="0">
                          <a:solidFill>
                            <a:schemeClr val="tx2"/>
                          </a:solidFill>
                          <a:latin typeface="Arial" panose="020B0604020202020204" pitchFamily="34" charset="0"/>
                          <a:cs typeface="Arial" panose="020B0604020202020204" pitchFamily="34" charset="0"/>
                        </a:rPr>
                        <a:t>Organizational Leadership</a:t>
                      </a:r>
                    </a:p>
                  </a:txBody>
                  <a:tcPr/>
                </a:tc>
                <a:tc>
                  <a:txBody>
                    <a:bodyPr/>
                    <a:lstStyle/>
                    <a:p>
                      <a:r>
                        <a:rPr lang="en-US" dirty="0">
                          <a:solidFill>
                            <a:schemeClr val="tx2"/>
                          </a:solidFill>
                          <a:latin typeface="Arial" panose="020B0604020202020204" pitchFamily="34" charset="0"/>
                          <a:cs typeface="Arial" panose="020B0604020202020204" pitchFamily="34" charset="0"/>
                        </a:rPr>
                        <a:t>I do not believe that administration understands what palliative care is.</a:t>
                      </a:r>
                    </a:p>
                  </a:txBody>
                  <a:tcPr/>
                </a:tc>
                <a:extLst>
                  <a:ext uri="{0D108BD9-81ED-4DB2-BD59-A6C34878D82A}">
                    <a16:rowId xmlns:a16="http://schemas.microsoft.com/office/drawing/2014/main" val="1043242080"/>
                  </a:ext>
                </a:extLst>
              </a:tr>
              <a:tr h="1049055">
                <a:tc>
                  <a:txBody>
                    <a:bodyPr/>
                    <a:lstStyle/>
                    <a:p>
                      <a:r>
                        <a:rPr lang="en-US" dirty="0">
                          <a:solidFill>
                            <a:schemeClr val="tx2"/>
                          </a:solidFill>
                          <a:latin typeface="Arial" panose="020B0604020202020204" pitchFamily="34" charset="0"/>
                          <a:cs typeface="Arial" panose="020B0604020202020204" pitchFamily="34" charset="0"/>
                        </a:rPr>
                        <a:t>Potential Referring</a:t>
                      </a:r>
                      <a:r>
                        <a:rPr lang="en-US" baseline="0" dirty="0">
                          <a:solidFill>
                            <a:schemeClr val="tx2"/>
                          </a:solidFill>
                          <a:latin typeface="Arial" panose="020B0604020202020204" pitchFamily="34" charset="0"/>
                          <a:cs typeface="Arial" panose="020B0604020202020204" pitchFamily="34" charset="0"/>
                        </a:rPr>
                        <a:t> Providers</a:t>
                      </a:r>
                      <a:endParaRPr lang="en-US" dirty="0">
                        <a:solidFill>
                          <a:schemeClr val="tx2"/>
                        </a:solidFill>
                        <a:latin typeface="Arial" panose="020B0604020202020204" pitchFamily="34" charset="0"/>
                        <a:cs typeface="Arial" panose="020B0604020202020204" pitchFamily="34" charset="0"/>
                      </a:endParaRPr>
                    </a:p>
                  </a:txBody>
                  <a:tcPr/>
                </a:tc>
                <a:tc>
                  <a:txBody>
                    <a:bodyPr/>
                    <a:lstStyle/>
                    <a:p>
                      <a:r>
                        <a:rPr lang="en-US" dirty="0">
                          <a:solidFill>
                            <a:schemeClr val="tx2"/>
                          </a:solidFill>
                          <a:latin typeface="Arial" panose="020B0604020202020204" pitchFamily="34" charset="0"/>
                          <a:cs typeface="Arial" panose="020B0604020202020204" pitchFamily="34" charset="0"/>
                        </a:rPr>
                        <a:t>Having to justify the need for palliative care to colleagues, convincing staff that palliative care isn't just end of life care and doesn't go around killing patients, hearing that "the family isn't ready" or "they're not dying right now." </a:t>
                      </a:r>
                    </a:p>
                  </a:txBody>
                  <a:tcPr/>
                </a:tc>
                <a:extLst>
                  <a:ext uri="{0D108BD9-81ED-4DB2-BD59-A6C34878D82A}">
                    <a16:rowId xmlns:a16="http://schemas.microsoft.com/office/drawing/2014/main" val="3613917580"/>
                  </a:ext>
                </a:extLst>
              </a:tr>
              <a:tr h="1049055">
                <a:tc>
                  <a:txBody>
                    <a:bodyPr/>
                    <a:lstStyle/>
                    <a:p>
                      <a:r>
                        <a:rPr lang="en-US" dirty="0">
                          <a:solidFill>
                            <a:schemeClr val="tx2"/>
                          </a:solidFill>
                          <a:latin typeface="Arial" panose="020B0604020202020204" pitchFamily="34" charset="0"/>
                          <a:cs typeface="Arial" panose="020B0604020202020204" pitchFamily="34" charset="0"/>
                        </a:rPr>
                        <a:t>The Public </a:t>
                      </a:r>
                    </a:p>
                  </a:txBody>
                  <a:tcPr/>
                </a:tc>
                <a:tc>
                  <a:txBody>
                    <a:bodyPr/>
                    <a:lstStyle/>
                    <a:p>
                      <a:r>
                        <a:rPr lang="en-US" dirty="0">
                          <a:solidFill>
                            <a:schemeClr val="tx2"/>
                          </a:solidFill>
                          <a:latin typeface="Arial" panose="020B0604020202020204" pitchFamily="34" charset="0"/>
                          <a:cs typeface="Arial" panose="020B0604020202020204" pitchFamily="34" charset="0"/>
                        </a:rPr>
                        <a:t>The lack of resources to fund our work and the challenges that come with the general public's misunderstanding of hospice versus palliative care.</a:t>
                      </a:r>
                    </a:p>
                    <a:p>
                      <a:endParaRPr lang="en-US" dirty="0">
                        <a:solidFill>
                          <a:schemeClr val="tx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3492322"/>
                  </a:ext>
                </a:extLst>
              </a:tr>
            </a:tbl>
          </a:graphicData>
        </a:graphic>
      </p:graphicFrame>
    </p:spTree>
    <p:extLst>
      <p:ext uri="{BB962C8B-B14F-4D97-AF65-F5344CB8AC3E}">
        <p14:creationId xmlns:p14="http://schemas.microsoft.com/office/powerpoint/2010/main" val="2865696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Equity Work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80365616"/>
              </p:ext>
            </p:extLst>
          </p:nvPr>
        </p:nvGraphicFramePr>
        <p:xfrm>
          <a:off x="876487" y="1824092"/>
          <a:ext cx="10058400" cy="25958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1361962126"/>
                    </a:ext>
                  </a:extLst>
                </a:gridCol>
                <a:gridCol w="914400">
                  <a:extLst>
                    <a:ext uri="{9D8B030D-6E8A-4147-A177-3AD203B41FA5}">
                      <a16:colId xmlns:a16="http://schemas.microsoft.com/office/drawing/2014/main" val="4019962868"/>
                    </a:ext>
                  </a:extLst>
                </a:gridCol>
                <a:gridCol w="4114800">
                  <a:extLst>
                    <a:ext uri="{9D8B030D-6E8A-4147-A177-3AD203B41FA5}">
                      <a16:colId xmlns:a16="http://schemas.microsoft.com/office/drawing/2014/main" val="1774839342"/>
                    </a:ext>
                  </a:extLst>
                </a:gridCol>
                <a:gridCol w="914400">
                  <a:extLst>
                    <a:ext uri="{9D8B030D-6E8A-4147-A177-3AD203B41FA5}">
                      <a16:colId xmlns:a16="http://schemas.microsoft.com/office/drawing/2014/main" val="3785834758"/>
                    </a:ext>
                  </a:extLst>
                </a:gridCol>
              </a:tblGrid>
              <a:tr h="370840">
                <a:tc>
                  <a:txBody>
                    <a:bodyPr/>
                    <a:lstStyle/>
                    <a:p>
                      <a:r>
                        <a:rPr lang="en-US" b="1" dirty="0">
                          <a:ln>
                            <a:noFill/>
                          </a:ln>
                          <a:solidFill>
                            <a:sysClr val="windowText" lastClr="000000"/>
                          </a:solidFill>
                          <a:latin typeface="Arial" panose="020B0604020202020204" pitchFamily="34" charset="0"/>
                          <a:cs typeface="Arial" panose="020B0604020202020204" pitchFamily="34" charset="0"/>
                        </a:rPr>
                        <a:t>Category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n>
                            <a:noFill/>
                          </a:ln>
                          <a:solidFill>
                            <a:sysClr val="windowText" lastClr="000000"/>
                          </a:solidFill>
                          <a:latin typeface="Arial" panose="020B0604020202020204" pitchFamily="34" charset="0"/>
                          <a:cs typeface="Arial" panose="020B0604020202020204" pitchFamily="34" charset="0"/>
                        </a:rPr>
                        <a:t>Count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n>
                            <a:noFill/>
                          </a:ln>
                          <a:solidFill>
                            <a:sysClr val="windowText" lastClr="000000"/>
                          </a:solidFill>
                          <a:latin typeface="Arial" panose="020B0604020202020204" pitchFamily="34" charset="0"/>
                          <a:cs typeface="Arial" panose="020B0604020202020204" pitchFamily="34" charset="0"/>
                        </a:rPr>
                        <a:t>Category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n>
                            <a:noFill/>
                          </a:ln>
                          <a:solidFill>
                            <a:sysClr val="windowText" lastClr="000000"/>
                          </a:solidFill>
                          <a:latin typeface="Arial" panose="020B0604020202020204" pitchFamily="34" charset="0"/>
                          <a:cs typeface="Arial" panose="020B0604020202020204" pitchFamily="34" charset="0"/>
                        </a:rPr>
                        <a:t>Count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37325"/>
                  </a:ext>
                </a:extLst>
              </a:tr>
              <a:tr h="370840">
                <a:tc>
                  <a:txBody>
                    <a:bodyPr/>
                    <a:lstStyle/>
                    <a:p>
                      <a:r>
                        <a:rPr lang="en-US" dirty="0">
                          <a:ln>
                            <a:noFill/>
                          </a:ln>
                          <a:solidFill>
                            <a:sysClr val="windowText" lastClr="000000"/>
                          </a:solidFill>
                          <a:latin typeface="Arial" panose="020B0604020202020204" pitchFamily="34" charset="0"/>
                          <a:cs typeface="Arial" panose="020B0604020202020204" pitchFamily="34" charset="0"/>
                        </a:rPr>
                        <a:t>People in Rural</a:t>
                      </a:r>
                      <a:r>
                        <a:rPr lang="en-US" baseline="0" dirty="0">
                          <a:ln>
                            <a:noFill/>
                          </a:ln>
                          <a:solidFill>
                            <a:sysClr val="windowText" lastClr="000000"/>
                          </a:solidFill>
                          <a:latin typeface="Arial" panose="020B0604020202020204" pitchFamily="34" charset="0"/>
                          <a:cs typeface="Arial" panose="020B0604020202020204" pitchFamily="34" charset="0"/>
                        </a:rPr>
                        <a:t> Areas</a:t>
                      </a:r>
                      <a:endParaRPr lang="en-US" dirty="0">
                        <a:ln>
                          <a:noFill/>
                        </a:ln>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39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Veterans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22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8654452"/>
                  </a:ext>
                </a:extLst>
              </a:tr>
              <a:tr h="370840">
                <a:tc>
                  <a:txBody>
                    <a:bodyPr/>
                    <a:lstStyle/>
                    <a:p>
                      <a:r>
                        <a:rPr lang="en-US" dirty="0">
                          <a:ln>
                            <a:noFill/>
                          </a:ln>
                          <a:solidFill>
                            <a:sysClr val="windowText" lastClr="000000"/>
                          </a:solidFill>
                          <a:latin typeface="Arial" panose="020B0604020202020204" pitchFamily="34" charset="0"/>
                          <a:cs typeface="Arial" panose="020B0604020202020204" pitchFamily="34" charset="0"/>
                        </a:rPr>
                        <a:t>Black or African American</a:t>
                      </a:r>
                    </a:p>
                  </a:txBody>
                  <a:tcPr>
                    <a:lnL w="12700" cap="flat" cmpd="sng" algn="ctr">
                      <a:solidFill>
                        <a:schemeClr val="tx1"/>
                      </a:solidFill>
                      <a:prstDash val="solid"/>
                      <a:round/>
                      <a:headEnd type="none" w="med" len="med"/>
                      <a:tailEnd type="none" w="med" len="med"/>
                    </a:lnL>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30</a:t>
                      </a:r>
                    </a:p>
                  </a:txBody>
                  <a:tcPr>
                    <a:lnR w="12700" cap="flat" cmpd="sng" algn="ctr">
                      <a:solidFill>
                        <a:schemeClr val="tx1"/>
                      </a:solidFill>
                      <a:prstDash val="solid"/>
                      <a:round/>
                      <a:headEnd type="none" w="med" len="med"/>
                      <a:tailEnd type="none" w="med" len="med"/>
                    </a:lnR>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People who Identify as LGBTQ+</a:t>
                      </a:r>
                    </a:p>
                  </a:txBody>
                  <a:tcPr>
                    <a:lnL w="12700" cap="flat" cmpd="sng" algn="ctr">
                      <a:solidFill>
                        <a:schemeClr val="tx1"/>
                      </a:solidFill>
                      <a:prstDash val="solid"/>
                      <a:round/>
                      <a:headEnd type="none" w="med" len="med"/>
                      <a:tailEnd type="none" w="med" len="med"/>
                    </a:lnL>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18</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485291"/>
                  </a:ext>
                </a:extLst>
              </a:tr>
              <a:tr h="370840">
                <a:tc>
                  <a:txBody>
                    <a:bodyPr/>
                    <a:lstStyle/>
                    <a:p>
                      <a:r>
                        <a:rPr lang="en-US" dirty="0">
                          <a:ln>
                            <a:noFill/>
                          </a:ln>
                          <a:solidFill>
                            <a:sysClr val="windowText" lastClr="000000"/>
                          </a:solidFill>
                          <a:latin typeface="Arial" panose="020B0604020202020204" pitchFamily="34" charset="0"/>
                          <a:cs typeface="Arial" panose="020B0604020202020204" pitchFamily="34" charset="0"/>
                        </a:rPr>
                        <a:t>People</a:t>
                      </a:r>
                      <a:r>
                        <a:rPr lang="en-US" baseline="0" dirty="0">
                          <a:ln>
                            <a:noFill/>
                          </a:ln>
                          <a:solidFill>
                            <a:sysClr val="windowText" lastClr="000000"/>
                          </a:solidFill>
                          <a:latin typeface="Arial" panose="020B0604020202020204" pitchFamily="34" charset="0"/>
                          <a:cs typeface="Arial" panose="020B0604020202020204" pitchFamily="34" charset="0"/>
                        </a:rPr>
                        <a:t> without Health Insurance</a:t>
                      </a:r>
                      <a:endParaRPr lang="en-US" dirty="0">
                        <a:ln>
                          <a:noFill/>
                        </a:ln>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27</a:t>
                      </a:r>
                    </a:p>
                  </a:txBody>
                  <a:tcPr>
                    <a:lnR w="12700" cap="flat" cmpd="sng" algn="ctr">
                      <a:solidFill>
                        <a:schemeClr val="tx1"/>
                      </a:solidFill>
                      <a:prstDash val="solid"/>
                      <a:round/>
                      <a:headEnd type="none" w="med" len="med"/>
                      <a:tailEnd type="none" w="med" len="med"/>
                    </a:lnR>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People who are Incarcerated</a:t>
                      </a:r>
                    </a:p>
                  </a:txBody>
                  <a:tcPr>
                    <a:lnL w="12700" cap="flat" cmpd="sng" algn="ctr">
                      <a:solidFill>
                        <a:schemeClr val="tx1"/>
                      </a:solidFill>
                      <a:prstDash val="solid"/>
                      <a:round/>
                      <a:headEnd type="none" w="med" len="med"/>
                      <a:tailEnd type="none" w="med" len="med"/>
                    </a:lnL>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12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51991247"/>
                  </a:ext>
                </a:extLst>
              </a:tr>
              <a:tr h="370840">
                <a:tc>
                  <a:txBody>
                    <a:bodyPr/>
                    <a:lstStyle/>
                    <a:p>
                      <a:r>
                        <a:rPr lang="en-US" dirty="0">
                          <a:ln>
                            <a:noFill/>
                          </a:ln>
                          <a:solidFill>
                            <a:sysClr val="windowText" lastClr="000000"/>
                          </a:solidFill>
                          <a:latin typeface="Arial" panose="020B0604020202020204" pitchFamily="34" charset="0"/>
                          <a:cs typeface="Arial" panose="020B0604020202020204" pitchFamily="34" charset="0"/>
                        </a:rPr>
                        <a:t>People with</a:t>
                      </a:r>
                      <a:r>
                        <a:rPr lang="en-US" baseline="0" dirty="0">
                          <a:ln>
                            <a:noFill/>
                          </a:ln>
                          <a:solidFill>
                            <a:sysClr val="windowText" lastClr="000000"/>
                          </a:solidFill>
                          <a:latin typeface="Arial" panose="020B0604020202020204" pitchFamily="34" charset="0"/>
                          <a:cs typeface="Arial" panose="020B0604020202020204" pitchFamily="34" charset="0"/>
                        </a:rPr>
                        <a:t> Unstable Housing</a:t>
                      </a:r>
                      <a:endParaRPr lang="en-US" dirty="0">
                        <a:ln>
                          <a:noFill/>
                        </a:ln>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25</a:t>
                      </a:r>
                    </a:p>
                  </a:txBody>
                  <a:tcPr>
                    <a:lnR w="12700" cap="flat" cmpd="sng" algn="ctr">
                      <a:solidFill>
                        <a:schemeClr val="tx1"/>
                      </a:solidFill>
                      <a:prstDash val="solid"/>
                      <a:round/>
                      <a:headEnd type="none" w="med" len="med"/>
                      <a:tailEnd type="none" w="med" len="med"/>
                    </a:lnR>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People who are Undocumented</a:t>
                      </a:r>
                    </a:p>
                  </a:txBody>
                  <a:tcPr>
                    <a:lnL w="12700" cap="flat" cmpd="sng" algn="ctr">
                      <a:solidFill>
                        <a:schemeClr val="tx1"/>
                      </a:solidFill>
                      <a:prstDash val="solid"/>
                      <a:round/>
                      <a:headEnd type="none" w="med" len="med"/>
                      <a:tailEnd type="none" w="med" len="med"/>
                    </a:lnL>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12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6663724"/>
                  </a:ext>
                </a:extLst>
              </a:tr>
              <a:tr h="370840">
                <a:tc>
                  <a:txBody>
                    <a:bodyPr/>
                    <a:lstStyle/>
                    <a:p>
                      <a:r>
                        <a:rPr lang="en-US" dirty="0">
                          <a:ln>
                            <a:noFill/>
                          </a:ln>
                          <a:solidFill>
                            <a:sysClr val="windowText" lastClr="000000"/>
                          </a:solidFill>
                          <a:latin typeface="Arial" panose="020B0604020202020204" pitchFamily="34" charset="0"/>
                          <a:cs typeface="Arial" panose="020B0604020202020204" pitchFamily="34" charset="0"/>
                        </a:rPr>
                        <a:t>Hispanic or Latino</a:t>
                      </a:r>
                    </a:p>
                  </a:txBody>
                  <a:tcPr>
                    <a:lnL w="12700" cap="flat" cmpd="sng" algn="ctr">
                      <a:solidFill>
                        <a:schemeClr val="tx1"/>
                      </a:solidFill>
                      <a:prstDash val="solid"/>
                      <a:round/>
                      <a:headEnd type="none" w="med" len="med"/>
                      <a:tailEnd type="none" w="med" len="med"/>
                    </a:lnL>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23</a:t>
                      </a:r>
                    </a:p>
                  </a:txBody>
                  <a:tcPr>
                    <a:lnR w="12700" cap="flat" cmpd="sng" algn="ctr">
                      <a:solidFill>
                        <a:schemeClr val="tx1"/>
                      </a:solidFill>
                      <a:prstDash val="solid"/>
                      <a:round/>
                      <a:headEnd type="none" w="med" len="med"/>
                      <a:tailEnd type="none" w="med" len="med"/>
                    </a:lnR>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American Indian or Alaska Native</a:t>
                      </a:r>
                    </a:p>
                  </a:txBody>
                  <a:tcPr>
                    <a:lnL w="12700" cap="flat" cmpd="sng" algn="ctr">
                      <a:solidFill>
                        <a:schemeClr val="tx1"/>
                      </a:solidFill>
                      <a:prstDash val="solid"/>
                      <a:round/>
                      <a:headEnd type="none" w="med" len="med"/>
                      <a:tailEnd type="none" w="med" len="med"/>
                    </a:lnL>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11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8512075"/>
                  </a:ext>
                </a:extLst>
              </a:tr>
              <a:tr h="370840">
                <a:tc>
                  <a:txBody>
                    <a:bodyPr/>
                    <a:lstStyle/>
                    <a:p>
                      <a:r>
                        <a:rPr lang="en-US" dirty="0">
                          <a:ln>
                            <a:noFill/>
                          </a:ln>
                          <a:solidFill>
                            <a:sysClr val="windowText" lastClr="000000"/>
                          </a:solidFill>
                          <a:latin typeface="Arial" panose="020B0604020202020204" pitchFamily="34" charset="0"/>
                          <a:cs typeface="Arial" panose="020B0604020202020204" pitchFamily="34" charset="0"/>
                        </a:rPr>
                        <a:t>People with Developmental Disabilities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23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Asian American</a:t>
                      </a:r>
                      <a:r>
                        <a:rPr lang="en-US" baseline="0" dirty="0">
                          <a:ln>
                            <a:noFill/>
                          </a:ln>
                          <a:solidFill>
                            <a:sysClr val="windowText" lastClr="000000"/>
                          </a:solidFill>
                          <a:latin typeface="Arial" panose="020B0604020202020204" pitchFamily="34" charset="0"/>
                          <a:cs typeface="Arial" panose="020B0604020202020204" pitchFamily="34" charset="0"/>
                        </a:rPr>
                        <a:t> or Pacific Islander</a:t>
                      </a:r>
                      <a:endParaRPr lang="en-US" dirty="0">
                        <a:ln>
                          <a:noFill/>
                        </a:ln>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ln>
                            <a:noFill/>
                          </a:ln>
                          <a:solidFill>
                            <a:sysClr val="windowText" lastClr="000000"/>
                          </a:solidFill>
                          <a:latin typeface="Arial" panose="020B0604020202020204" pitchFamily="34" charset="0"/>
                          <a:cs typeface="Arial" panose="020B0604020202020204" pitchFamily="34" charset="0"/>
                        </a:rPr>
                        <a:t>11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9314087"/>
                  </a:ext>
                </a:extLst>
              </a:tr>
            </a:tbl>
          </a:graphicData>
        </a:graphic>
      </p:graphicFrame>
      <p:sp>
        <p:nvSpPr>
          <p:cNvPr id="9" name="Hexagon 8"/>
          <p:cNvSpPr/>
          <p:nvPr/>
        </p:nvSpPr>
        <p:spPr>
          <a:xfrm>
            <a:off x="1175359" y="4650060"/>
            <a:ext cx="4473880" cy="136044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38% of team leaders said they were involved in general work to improve health equity </a:t>
            </a:r>
          </a:p>
        </p:txBody>
      </p:sp>
      <p:sp>
        <p:nvSpPr>
          <p:cNvPr id="5" name="Hexagon 4"/>
          <p:cNvSpPr/>
          <p:nvPr/>
        </p:nvSpPr>
        <p:spPr>
          <a:xfrm>
            <a:off x="6187858" y="4650060"/>
            <a:ext cx="4473880" cy="136044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33% of team leaders said they were not currently involved in health equity work </a:t>
            </a:r>
          </a:p>
        </p:txBody>
      </p:sp>
    </p:spTree>
    <p:extLst>
      <p:ext uri="{BB962C8B-B14F-4D97-AF65-F5344CB8AC3E}">
        <p14:creationId xmlns:p14="http://schemas.microsoft.com/office/powerpoint/2010/main" val="1566745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CAPC Content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44633877"/>
              </p:ext>
            </p:extLst>
          </p:nvPr>
        </p:nvGraphicFramePr>
        <p:xfrm>
          <a:off x="685800" y="1628078"/>
          <a:ext cx="10777654" cy="42597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0129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120" y="2430376"/>
            <a:ext cx="9419939" cy="609398"/>
          </a:xfrm>
        </p:spPr>
        <p:txBody>
          <a:bodyPr/>
          <a:lstStyle/>
          <a:p>
            <a:r>
              <a:rPr lang="en-US" sz="4400" dirty="0">
                <a:latin typeface="Arial" panose="020B0604020202020204" pitchFamily="34" charset="0"/>
              </a:rPr>
              <a:t>Where do we go from here?</a:t>
            </a:r>
          </a:p>
        </p:txBody>
      </p:sp>
    </p:spTree>
    <p:extLst>
      <p:ext uri="{BB962C8B-B14F-4D97-AF65-F5344CB8AC3E}">
        <p14:creationId xmlns:p14="http://schemas.microsoft.com/office/powerpoint/2010/main" val="1977127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FE9E-1F99-CB72-0757-A4E03BEF6450}"/>
              </a:ext>
            </a:extLst>
          </p:cNvPr>
          <p:cNvSpPr>
            <a:spLocks noGrp="1"/>
          </p:cNvSpPr>
          <p:nvPr>
            <p:ph type="title"/>
          </p:nvPr>
        </p:nvSpPr>
        <p:spPr>
          <a:xfrm>
            <a:off x="685800" y="685800"/>
            <a:ext cx="9145044" cy="553998"/>
          </a:xfrm>
        </p:spPr>
        <p:txBody>
          <a:bodyPr/>
          <a:lstStyle/>
          <a:p>
            <a:r>
              <a:rPr lang="en-US" sz="4000" dirty="0"/>
              <a:t>How Far We Have Come…</a:t>
            </a:r>
          </a:p>
        </p:txBody>
      </p:sp>
      <p:sp>
        <p:nvSpPr>
          <p:cNvPr id="7" name="Content Placeholder 6">
            <a:extLst>
              <a:ext uri="{FF2B5EF4-FFF2-40B4-BE49-F238E27FC236}">
                <a16:creationId xmlns:a16="http://schemas.microsoft.com/office/drawing/2014/main" id="{23F5200F-06A0-F03E-FDB6-C5FE84106765}"/>
              </a:ext>
            </a:extLst>
          </p:cNvPr>
          <p:cNvSpPr>
            <a:spLocks noGrp="1"/>
          </p:cNvSpPr>
          <p:nvPr>
            <p:ph idx="1"/>
          </p:nvPr>
        </p:nvSpPr>
        <p:spPr>
          <a:xfrm>
            <a:off x="685799" y="1828801"/>
            <a:ext cx="5109519" cy="5102487"/>
          </a:xfrm>
        </p:spPr>
        <p:txBody>
          <a:bodyPr/>
          <a:lstStyle/>
          <a:p>
            <a:r>
              <a:rPr lang="en-US" b="1" dirty="0"/>
              <a:t>Top Topics Seminar 2015</a:t>
            </a:r>
          </a:p>
          <a:p>
            <a:pPr marL="457200" indent="-395288">
              <a:buAutoNum type="arabicPeriod"/>
            </a:pPr>
            <a:r>
              <a:rPr lang="en-US" sz="2400" dirty="0"/>
              <a:t>Targeting and Identifying Patients</a:t>
            </a:r>
          </a:p>
          <a:p>
            <a:pPr marL="457200" indent="-395288">
              <a:buAutoNum type="arabicPeriod"/>
            </a:pPr>
            <a:r>
              <a:rPr lang="en-US" sz="2400" dirty="0"/>
              <a:t>Discussing Prognosis</a:t>
            </a:r>
          </a:p>
          <a:p>
            <a:pPr marL="457200" indent="-395288">
              <a:buAutoNum type="arabicPeriod"/>
            </a:pPr>
            <a:r>
              <a:rPr lang="en-US" sz="2400" dirty="0"/>
              <a:t>Strengthening your Program</a:t>
            </a:r>
          </a:p>
          <a:p>
            <a:pPr marL="457200" indent="-395288">
              <a:buAutoNum type="arabicPeriod"/>
            </a:pPr>
            <a:r>
              <a:rPr lang="en-US" sz="2400" dirty="0"/>
              <a:t>Advance Care Planning: A Central Component of Palliative Care…</a:t>
            </a:r>
          </a:p>
          <a:p>
            <a:endParaRPr lang="en-US" dirty="0"/>
          </a:p>
        </p:txBody>
      </p:sp>
      <p:sp>
        <p:nvSpPr>
          <p:cNvPr id="8" name="TextBox 7">
            <a:extLst>
              <a:ext uri="{FF2B5EF4-FFF2-40B4-BE49-F238E27FC236}">
                <a16:creationId xmlns:a16="http://schemas.microsoft.com/office/drawing/2014/main" id="{498C8D65-4623-94CF-64AB-3A0336636831}"/>
              </a:ext>
            </a:extLst>
          </p:cNvPr>
          <p:cNvSpPr txBox="1"/>
          <p:nvPr/>
        </p:nvSpPr>
        <p:spPr>
          <a:xfrm>
            <a:off x="6526427" y="1768047"/>
            <a:ext cx="4979773" cy="4154984"/>
          </a:xfrm>
          <a:prstGeom prst="rect">
            <a:avLst/>
          </a:prstGeom>
          <a:noFill/>
        </p:spPr>
        <p:txBody>
          <a:bodyPr wrap="square" rtlCol="0">
            <a:spAutoFit/>
          </a:bodyPr>
          <a:lstStyle/>
          <a:p>
            <a:r>
              <a:rPr lang="en-US" sz="3000" b="1" dirty="0">
                <a:solidFill>
                  <a:schemeClr val="bg2">
                    <a:lumMod val="10000"/>
                  </a:schemeClr>
                </a:solidFill>
                <a:latin typeface="Arial" panose="020B0604020202020204" pitchFamily="34" charset="0"/>
                <a:cs typeface="Arial" panose="020B0604020202020204" pitchFamily="34" charset="0"/>
              </a:rPr>
              <a:t>Pulse Results 2024</a:t>
            </a:r>
          </a:p>
          <a:p>
            <a:endParaRPr lang="en-US" dirty="0">
              <a:solidFill>
                <a:srgbClr val="000545"/>
              </a:solidFill>
              <a:latin typeface="Arial" panose="020B0604020202020204" pitchFamily="34" charset="0"/>
              <a:cs typeface="Arial" panose="020B0604020202020204" pitchFamily="34" charset="0"/>
            </a:endParaRPr>
          </a:p>
          <a:p>
            <a:pPr marL="342900" indent="-342900">
              <a:buAutoNum type="arabicPeriod"/>
            </a:pPr>
            <a:r>
              <a:rPr lang="en-US" sz="2400" dirty="0">
                <a:solidFill>
                  <a:srgbClr val="000545"/>
                </a:solidFill>
                <a:latin typeface="Arial" panose="020B0604020202020204" pitchFamily="34" charset="0"/>
                <a:cs typeface="Arial" panose="020B0604020202020204" pitchFamily="34" charset="0"/>
              </a:rPr>
              <a:t>Team Morale and Well Being</a:t>
            </a:r>
          </a:p>
          <a:p>
            <a:pPr marL="457200" indent="-457200">
              <a:buFont typeface="+mj-lt"/>
              <a:buAutoNum type="arabicPeriod"/>
            </a:pPr>
            <a:endParaRPr lang="en-US" sz="2400" dirty="0">
              <a:solidFill>
                <a:srgbClr val="000545"/>
              </a:solidFill>
              <a:latin typeface="Arial" panose="020B0604020202020204" pitchFamily="34" charset="0"/>
              <a:cs typeface="Arial" panose="020B0604020202020204" pitchFamily="34" charset="0"/>
            </a:endParaRPr>
          </a:p>
          <a:p>
            <a:pPr marL="342900" indent="-342900">
              <a:buAutoNum type="arabicPeriod"/>
            </a:pPr>
            <a:r>
              <a:rPr lang="en-US" sz="2400" dirty="0">
                <a:solidFill>
                  <a:srgbClr val="000545"/>
                </a:solidFill>
                <a:latin typeface="Arial" panose="020B0604020202020204" pitchFamily="34" charset="0"/>
                <a:cs typeface="Arial" panose="020B0604020202020204" pitchFamily="34" charset="0"/>
              </a:rPr>
              <a:t>Ability to Meet Demand</a:t>
            </a:r>
          </a:p>
          <a:p>
            <a:pPr marL="457200" indent="-457200">
              <a:buFont typeface="+mj-lt"/>
              <a:buAutoNum type="arabicPeriod"/>
            </a:pPr>
            <a:endParaRPr lang="en-US" sz="2400" dirty="0">
              <a:solidFill>
                <a:srgbClr val="000545"/>
              </a:solidFill>
              <a:latin typeface="Arial" panose="020B0604020202020204" pitchFamily="34" charset="0"/>
              <a:cs typeface="Arial" panose="020B0604020202020204" pitchFamily="34" charset="0"/>
            </a:endParaRPr>
          </a:p>
          <a:p>
            <a:pPr marL="342900" indent="-342900">
              <a:buAutoNum type="arabicPeriod"/>
            </a:pPr>
            <a:r>
              <a:rPr lang="en-US" sz="2400" dirty="0">
                <a:solidFill>
                  <a:srgbClr val="000545"/>
                </a:solidFill>
                <a:latin typeface="Arial" panose="020B0604020202020204" pitchFamily="34" charset="0"/>
                <a:cs typeface="Arial" panose="020B0604020202020204" pitchFamily="34" charset="0"/>
              </a:rPr>
              <a:t>Support From Organizational Leadership</a:t>
            </a:r>
          </a:p>
          <a:p>
            <a:pPr marL="342900" indent="-342900">
              <a:buAutoNum type="arabicPeriod"/>
            </a:pPr>
            <a:endParaRPr lang="en-US" sz="2400" dirty="0">
              <a:solidFill>
                <a:srgbClr val="000545"/>
              </a:solidFill>
              <a:latin typeface="Arial" panose="020B0604020202020204" pitchFamily="34" charset="0"/>
              <a:cs typeface="Arial" panose="020B0604020202020204" pitchFamily="34" charset="0"/>
            </a:endParaRPr>
          </a:p>
          <a:p>
            <a:pPr marL="342900" indent="-342900">
              <a:buAutoNum type="arabicPeriod"/>
            </a:pPr>
            <a:r>
              <a:rPr lang="en-US" sz="2400" dirty="0">
                <a:solidFill>
                  <a:srgbClr val="000545"/>
                </a:solidFill>
                <a:latin typeface="Arial" panose="020B0604020202020204" pitchFamily="34" charset="0"/>
                <a:cs typeface="Arial" panose="020B0604020202020204" pitchFamily="34" charset="0"/>
              </a:rPr>
              <a:t>Team Well Being</a:t>
            </a:r>
          </a:p>
          <a:p>
            <a:pPr marL="342900" indent="-342900">
              <a:buAutoNum type="arabicPeriod"/>
            </a:pPr>
            <a:endParaRPr lang="en-US" sz="2400" dirty="0">
              <a:solidFill>
                <a:srgbClr val="0005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031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6586" y="389384"/>
            <a:ext cx="5434781" cy="1828193"/>
          </a:xfrm>
        </p:spPr>
        <p:txBody>
          <a:bodyPr/>
          <a:lstStyle/>
          <a:p>
            <a:r>
              <a:rPr lang="en-US" dirty="0"/>
              <a:t>The Conversation In Our Field Has Changed</a:t>
            </a:r>
          </a:p>
        </p:txBody>
      </p:sp>
      <p:graphicFrame>
        <p:nvGraphicFramePr>
          <p:cNvPr id="4" name="Diagram 3"/>
          <p:cNvGraphicFramePr/>
          <p:nvPr/>
        </p:nvGraphicFramePr>
        <p:xfrm>
          <a:off x="2032000" y="191730"/>
          <a:ext cx="9560232" cy="6415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473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6586" y="389384"/>
            <a:ext cx="5434781" cy="3046988"/>
          </a:xfrm>
        </p:spPr>
        <p:txBody>
          <a:bodyPr/>
          <a:lstStyle/>
          <a:p>
            <a:r>
              <a:rPr lang="en-US" dirty="0"/>
              <a:t>What are your national organizations doing to support this curve?</a:t>
            </a:r>
          </a:p>
        </p:txBody>
      </p:sp>
      <p:graphicFrame>
        <p:nvGraphicFramePr>
          <p:cNvPr id="4" name="Diagram 3"/>
          <p:cNvGraphicFramePr/>
          <p:nvPr/>
        </p:nvGraphicFramePr>
        <p:xfrm>
          <a:off x="2032000" y="191730"/>
          <a:ext cx="9560232" cy="6415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ular Callout 2"/>
          <p:cNvSpPr/>
          <p:nvPr/>
        </p:nvSpPr>
        <p:spPr>
          <a:xfrm>
            <a:off x="7846142" y="3982064"/>
            <a:ext cx="4011561" cy="2625214"/>
          </a:xfrm>
          <a:prstGeom prst="wedgeRectCallout">
            <a:avLst>
              <a:gd name="adj1" fmla="val -20951"/>
              <a:gd name="adj2" fmla="val -6694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900" dirty="0">
                <a:latin typeface="Arial" panose="020B0604020202020204" pitchFamily="34" charset="0"/>
                <a:cs typeface="Arial" panose="020B0604020202020204" pitchFamily="34" charset="0"/>
              </a:rPr>
              <a:t>Policy advocacy re: payment and accountability for high-quality palliative care</a:t>
            </a:r>
          </a:p>
          <a:p>
            <a:pPr marL="285750" indent="-285750">
              <a:spcAft>
                <a:spcPts val="600"/>
              </a:spcAft>
              <a:buFont typeface="Arial" panose="020B0604020202020204" pitchFamily="34" charset="0"/>
              <a:buChar char="•"/>
            </a:pPr>
            <a:r>
              <a:rPr lang="en-US" sz="1900" dirty="0">
                <a:latin typeface="Arial" panose="020B0604020202020204" pitchFamily="34" charset="0"/>
                <a:cs typeface="Arial" panose="020B0604020202020204" pitchFamily="34" charset="0"/>
              </a:rPr>
              <a:t>Focus on workforce development strategies</a:t>
            </a:r>
          </a:p>
          <a:p>
            <a:pPr marL="285750" indent="-285750">
              <a:spcAft>
                <a:spcPts val="600"/>
              </a:spcAft>
              <a:buFont typeface="Arial" panose="020B0604020202020204" pitchFamily="34" charset="0"/>
              <a:buChar char="•"/>
            </a:pPr>
            <a:r>
              <a:rPr lang="en-US" sz="1900" b="1" dirty="0">
                <a:latin typeface="Arial" panose="020B0604020202020204" pitchFamily="34" charset="0"/>
                <a:cs typeface="Arial" panose="020B0604020202020204" pitchFamily="34" charset="0"/>
              </a:rPr>
              <a:t>MAKING THE CASE </a:t>
            </a:r>
            <a:r>
              <a:rPr lang="en-US" sz="1900" dirty="0">
                <a:latin typeface="Arial" panose="020B0604020202020204" pitchFamily="34" charset="0"/>
                <a:cs typeface="Arial" panose="020B0604020202020204" pitchFamily="34" charset="0"/>
              </a:rPr>
              <a:t>to all audiences </a:t>
            </a:r>
          </a:p>
        </p:txBody>
      </p:sp>
    </p:spTree>
    <p:extLst>
      <p:ext uri="{BB962C8B-B14F-4D97-AF65-F5344CB8AC3E}">
        <p14:creationId xmlns:p14="http://schemas.microsoft.com/office/powerpoint/2010/main" val="1611452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CAPC Road Map</a:t>
            </a:r>
          </a:p>
        </p:txBody>
      </p:sp>
      <p:sp>
        <p:nvSpPr>
          <p:cNvPr id="3" name="Content Placeholder 2"/>
          <p:cNvSpPr>
            <a:spLocks noGrp="1"/>
          </p:cNvSpPr>
          <p:nvPr>
            <p:ph idx="1"/>
          </p:nvPr>
        </p:nvSpPr>
        <p:spPr>
          <a:xfrm>
            <a:off x="1386348" y="1912190"/>
            <a:ext cx="10150122" cy="3985706"/>
          </a:xfrm>
        </p:spPr>
        <p:txBody>
          <a:bodyPr/>
          <a:lstStyle/>
          <a:p>
            <a:pPr>
              <a:lnSpc>
                <a:spcPct val="100000"/>
              </a:lnSpc>
              <a:spcBef>
                <a:spcPts val="0"/>
              </a:spcBef>
              <a:buFont typeface="Arial" panose="020B0604020202020204" pitchFamily="34" charset="0"/>
              <a:buChar char="•"/>
            </a:pPr>
            <a:r>
              <a:rPr lang="en-US" sz="2600" dirty="0"/>
              <a:t>Supporting strategic leadership (financial management, ‘making the case’ to leadership, partnership development)</a:t>
            </a:r>
          </a:p>
          <a:p>
            <a:pPr>
              <a:lnSpc>
                <a:spcPct val="100000"/>
              </a:lnSpc>
              <a:spcBef>
                <a:spcPts val="0"/>
              </a:spcBef>
              <a:buFont typeface="Arial" panose="020B0604020202020204" pitchFamily="34" charset="0"/>
              <a:buChar char="•"/>
            </a:pPr>
            <a:r>
              <a:rPr lang="en-US" sz="2600" dirty="0"/>
              <a:t>Driving toward standardization and accountability for access and quality (explicit specialty palliative care requirements or incentives in population health models)</a:t>
            </a:r>
          </a:p>
          <a:p>
            <a:pPr>
              <a:lnSpc>
                <a:spcPct val="100000"/>
              </a:lnSpc>
              <a:spcBef>
                <a:spcPts val="0"/>
              </a:spcBef>
              <a:buFont typeface="Arial" panose="020B0604020202020204" pitchFamily="34" charset="0"/>
              <a:buChar char="•"/>
            </a:pPr>
            <a:r>
              <a:rPr lang="en-US" sz="2600" dirty="0"/>
              <a:t>Drive knowledge of palliative care and palliative approaches to care among non-palliative care health professional (including students and trainees)</a:t>
            </a:r>
          </a:p>
          <a:p>
            <a:pPr>
              <a:lnSpc>
                <a:spcPct val="100000"/>
              </a:lnSpc>
              <a:spcBef>
                <a:spcPts val="0"/>
              </a:spcBef>
              <a:buFont typeface="Arial" panose="020B0604020202020204" pitchFamily="34" charset="0"/>
              <a:buChar char="•"/>
            </a:pPr>
            <a:r>
              <a:rPr lang="en-US" sz="2600" dirty="0"/>
              <a:t>Raise awareness of racial inequities for people with serious illness </a:t>
            </a:r>
          </a:p>
        </p:txBody>
      </p:sp>
    </p:spTree>
    <p:extLst>
      <p:ext uri="{BB962C8B-B14F-4D97-AF65-F5344CB8AC3E}">
        <p14:creationId xmlns:p14="http://schemas.microsoft.com/office/powerpoint/2010/main" val="1678306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Broader Policy Implications</a:t>
            </a:r>
          </a:p>
        </p:txBody>
      </p:sp>
      <p:sp>
        <p:nvSpPr>
          <p:cNvPr id="3" name="Content Placeholder 2"/>
          <p:cNvSpPr>
            <a:spLocks noGrp="1"/>
          </p:cNvSpPr>
          <p:nvPr>
            <p:ph idx="1"/>
          </p:nvPr>
        </p:nvSpPr>
        <p:spPr>
          <a:xfrm>
            <a:off x="1415845" y="1789471"/>
            <a:ext cx="10050250" cy="4213013"/>
          </a:xfrm>
        </p:spPr>
        <p:txBody>
          <a:bodyPr/>
          <a:lstStyle/>
          <a:p>
            <a:pPr>
              <a:lnSpc>
                <a:spcPct val="100000"/>
              </a:lnSpc>
              <a:spcBef>
                <a:spcPts val="0"/>
              </a:spcBef>
              <a:spcAft>
                <a:spcPts val="600"/>
              </a:spcAft>
              <a:buFont typeface="Arial" panose="020B0604020202020204" pitchFamily="34" charset="0"/>
              <a:buChar char="•"/>
            </a:pPr>
            <a:r>
              <a:rPr lang="en-US" dirty="0"/>
              <a:t>Workforce needs and investment</a:t>
            </a:r>
          </a:p>
          <a:p>
            <a:pPr>
              <a:lnSpc>
                <a:spcPct val="100000"/>
              </a:lnSpc>
              <a:spcBef>
                <a:spcPts val="0"/>
              </a:spcBef>
              <a:spcAft>
                <a:spcPts val="600"/>
              </a:spcAft>
              <a:buFont typeface="Arial" panose="020B0604020202020204" pitchFamily="34" charset="0"/>
              <a:buChar char="•"/>
            </a:pPr>
            <a:r>
              <a:rPr lang="en-US" dirty="0"/>
              <a:t>Consistent palliative care messaging</a:t>
            </a:r>
          </a:p>
          <a:p>
            <a:pPr>
              <a:lnSpc>
                <a:spcPct val="100000"/>
              </a:lnSpc>
              <a:spcBef>
                <a:spcPts val="0"/>
              </a:spcBef>
              <a:spcAft>
                <a:spcPts val="600"/>
              </a:spcAft>
              <a:buFont typeface="Arial" panose="020B0604020202020204" pitchFamily="34" charset="0"/>
              <a:buChar char="•"/>
            </a:pPr>
            <a:r>
              <a:rPr lang="en-US" dirty="0"/>
              <a:t>Focus on equity</a:t>
            </a:r>
          </a:p>
          <a:p>
            <a:pPr>
              <a:lnSpc>
                <a:spcPct val="100000"/>
              </a:lnSpc>
              <a:spcBef>
                <a:spcPts val="0"/>
              </a:spcBef>
              <a:spcAft>
                <a:spcPts val="600"/>
              </a:spcAft>
              <a:buFont typeface="Arial" panose="020B0604020202020204" pitchFamily="34" charset="0"/>
              <a:buChar char="•"/>
            </a:pPr>
            <a:r>
              <a:rPr lang="en-US" dirty="0"/>
              <a:t>Advancing opportunities to systematically address palliative care needs (e.g. QMs tied to relief of suffering and person-centered care)</a:t>
            </a:r>
          </a:p>
          <a:p>
            <a:pPr>
              <a:lnSpc>
                <a:spcPct val="100000"/>
              </a:lnSpc>
              <a:spcBef>
                <a:spcPts val="0"/>
              </a:spcBef>
              <a:spcAft>
                <a:spcPts val="600"/>
              </a:spcAft>
              <a:buFont typeface="Arial" panose="020B0604020202020204" pitchFamily="34" charset="0"/>
              <a:buChar char="•"/>
            </a:pPr>
            <a:r>
              <a:rPr lang="en-US" dirty="0"/>
              <a:t>Building coalitions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142632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74CCEB0-B605-8E46-8F31-7FC00CF4F4F7}"/>
              </a:ext>
            </a:extLst>
          </p:cNvPr>
          <p:cNvSpPr>
            <a:spLocks noGrp="1"/>
          </p:cNvSpPr>
          <p:nvPr>
            <p:ph type="subTitle" idx="1"/>
          </p:nvPr>
        </p:nvSpPr>
        <p:spPr>
          <a:xfrm>
            <a:off x="1553710" y="1948651"/>
            <a:ext cx="1646690" cy="1087605"/>
          </a:xfrm>
        </p:spPr>
        <p:txBody>
          <a:bodyPr/>
          <a:lstStyle/>
          <a:p>
            <a:r>
              <a:rPr lang="en-US" dirty="0"/>
              <a:t>55 West 125</a:t>
            </a:r>
            <a:r>
              <a:rPr lang="en-US" baseline="30000" dirty="0"/>
              <a:t>th</a:t>
            </a:r>
            <a:r>
              <a:rPr lang="en-US" dirty="0"/>
              <a:t> Street</a:t>
            </a:r>
          </a:p>
          <a:p>
            <a:r>
              <a:rPr lang="en-US" dirty="0"/>
              <a:t>13th Floor</a:t>
            </a:r>
          </a:p>
          <a:p>
            <a:r>
              <a:rPr lang="en-US" dirty="0"/>
              <a:t>New York, NY 10027</a:t>
            </a:r>
          </a:p>
          <a:p>
            <a:r>
              <a:rPr lang="en-US" dirty="0"/>
              <a:t>347-802-6231</a:t>
            </a:r>
          </a:p>
          <a:p>
            <a:r>
              <a:rPr lang="en-US" b="1" dirty="0" err="1"/>
              <a:t>capc.org</a:t>
            </a:r>
            <a:endParaRPr lang="en-US" b="1" dirty="0"/>
          </a:p>
        </p:txBody>
      </p:sp>
    </p:spTree>
    <p:extLst>
      <p:ext uri="{BB962C8B-B14F-4D97-AF65-F5344CB8AC3E}">
        <p14:creationId xmlns:p14="http://schemas.microsoft.com/office/powerpoint/2010/main" val="161732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1010251" y="834812"/>
            <a:ext cx="9419938" cy="594761"/>
          </a:xfrm>
        </p:spPr>
        <p:txBody>
          <a:bodyPr>
            <a:noAutofit/>
          </a:bodyPr>
          <a:lstStyle/>
          <a:p>
            <a:r>
              <a:rPr lang="en-US" sz="4000" dirty="0"/>
              <a:t>In Their Own Words…</a:t>
            </a:r>
          </a:p>
        </p:txBody>
      </p:sp>
      <p:sp>
        <p:nvSpPr>
          <p:cNvPr id="5" name="TextBox 4"/>
          <p:cNvSpPr txBox="1"/>
          <p:nvPr/>
        </p:nvSpPr>
        <p:spPr>
          <a:xfrm>
            <a:off x="703384" y="4621778"/>
            <a:ext cx="6471139" cy="1384995"/>
          </a:xfrm>
          <a:prstGeom prst="rect">
            <a:avLst/>
          </a:prstGeom>
          <a:noFill/>
        </p:spPr>
        <p:txBody>
          <a:bodyPr wrap="square" rtlCol="0">
            <a:spAutoFit/>
          </a:bodyPr>
          <a:lstStyle/>
          <a:p>
            <a:r>
              <a:rPr lang="en-US" sz="2100" dirty="0">
                <a:solidFill>
                  <a:schemeClr val="tx2"/>
                </a:solidFill>
                <a:latin typeface="Georgia" panose="02040502050405020303" pitchFamily="18" charset="0"/>
                <a:cs typeface="Arial" panose="020B0604020202020204" pitchFamily="34" charset="0"/>
              </a:rPr>
              <a:t>Programs and individuals have been cut based on basic programmatic cost/revenue assessments that fail to account for palliative care's overall value to the organization. </a:t>
            </a:r>
          </a:p>
        </p:txBody>
      </p:sp>
      <p:sp>
        <p:nvSpPr>
          <p:cNvPr id="6" name="TextBox 5"/>
          <p:cNvSpPr txBox="1"/>
          <p:nvPr/>
        </p:nvSpPr>
        <p:spPr>
          <a:xfrm>
            <a:off x="1377461" y="2027827"/>
            <a:ext cx="5996354" cy="1061829"/>
          </a:xfrm>
          <a:prstGeom prst="rect">
            <a:avLst/>
          </a:prstGeom>
          <a:noFill/>
        </p:spPr>
        <p:txBody>
          <a:bodyPr wrap="square" rtlCol="0">
            <a:spAutoFit/>
          </a:bodyPr>
          <a:lstStyle/>
          <a:p>
            <a:r>
              <a:rPr lang="en-US" sz="2100" dirty="0">
                <a:solidFill>
                  <a:schemeClr val="tx2"/>
                </a:solidFill>
                <a:latin typeface="Georgia" panose="02040502050405020303" pitchFamily="18" charset="0"/>
                <a:cs typeface="Arial" panose="020B0604020202020204" pitchFamily="34" charset="0"/>
              </a:rPr>
              <a:t>How do we support our various interdisciplinary team members without any one person or group feeling marginalized or less important? </a:t>
            </a:r>
          </a:p>
        </p:txBody>
      </p:sp>
      <p:sp>
        <p:nvSpPr>
          <p:cNvPr id="7" name="TextBox 6"/>
          <p:cNvSpPr txBox="1"/>
          <p:nvPr/>
        </p:nvSpPr>
        <p:spPr>
          <a:xfrm>
            <a:off x="7174524" y="3181052"/>
            <a:ext cx="3835854" cy="1384995"/>
          </a:xfrm>
          <a:prstGeom prst="rect">
            <a:avLst/>
          </a:prstGeom>
          <a:noFill/>
        </p:spPr>
        <p:txBody>
          <a:bodyPr wrap="square" rtlCol="0">
            <a:spAutoFit/>
          </a:bodyPr>
          <a:lstStyle/>
          <a:p>
            <a:r>
              <a:rPr lang="en-US" sz="2100" dirty="0">
                <a:solidFill>
                  <a:schemeClr val="tx2"/>
                </a:solidFill>
                <a:latin typeface="Georgia" panose="02040502050405020303" pitchFamily="18" charset="0"/>
                <a:cs typeface="Arial" panose="020B0604020202020204" pitchFamily="34" charset="0"/>
              </a:rPr>
              <a:t>Team members are becoming isolated from each other just to accommodate the increasing patient load. </a:t>
            </a:r>
          </a:p>
        </p:txBody>
      </p:sp>
      <p:sp>
        <p:nvSpPr>
          <p:cNvPr id="8" name="TextBox 7"/>
          <p:cNvSpPr txBox="1"/>
          <p:nvPr/>
        </p:nvSpPr>
        <p:spPr>
          <a:xfrm>
            <a:off x="2683339" y="3663357"/>
            <a:ext cx="3384597" cy="738664"/>
          </a:xfrm>
          <a:prstGeom prst="rect">
            <a:avLst/>
          </a:prstGeom>
          <a:noFill/>
        </p:spPr>
        <p:txBody>
          <a:bodyPr wrap="square" rtlCol="0">
            <a:spAutoFit/>
          </a:bodyPr>
          <a:lstStyle/>
          <a:p>
            <a:r>
              <a:rPr lang="en-US" sz="2100" dirty="0">
                <a:solidFill>
                  <a:schemeClr val="tx2"/>
                </a:solidFill>
                <a:latin typeface="Georgia" panose="02040502050405020303" pitchFamily="18" charset="0"/>
                <a:cs typeface="Arial" panose="020B0604020202020204" pitchFamily="34" charset="0"/>
              </a:rPr>
              <a:t>Hospital staff introduce me as “pre-hospice.”</a:t>
            </a:r>
          </a:p>
        </p:txBody>
      </p:sp>
      <p:sp>
        <p:nvSpPr>
          <p:cNvPr id="9" name="TextBox 8"/>
          <p:cNvSpPr txBox="1"/>
          <p:nvPr/>
        </p:nvSpPr>
        <p:spPr>
          <a:xfrm>
            <a:off x="8950569" y="1605880"/>
            <a:ext cx="2740953" cy="1061829"/>
          </a:xfrm>
          <a:prstGeom prst="rect">
            <a:avLst/>
          </a:prstGeom>
          <a:noFill/>
        </p:spPr>
        <p:txBody>
          <a:bodyPr wrap="square" rtlCol="0">
            <a:spAutoFit/>
          </a:bodyPr>
          <a:lstStyle/>
          <a:p>
            <a:r>
              <a:rPr lang="en-US" sz="2100" dirty="0">
                <a:solidFill>
                  <a:schemeClr val="tx2"/>
                </a:solidFill>
                <a:latin typeface="Georgia" panose="02040502050405020303" pitchFamily="18" charset="0"/>
                <a:cs typeface="Arial" panose="020B0604020202020204" pitchFamily="34" charset="0"/>
              </a:rPr>
              <a:t>The slow pace of educating the public that we exist.</a:t>
            </a:r>
          </a:p>
        </p:txBody>
      </p:sp>
      <p:sp>
        <p:nvSpPr>
          <p:cNvPr id="10" name="TextBox 9"/>
          <p:cNvSpPr txBox="1"/>
          <p:nvPr/>
        </p:nvSpPr>
        <p:spPr>
          <a:xfrm>
            <a:off x="9319846" y="5237331"/>
            <a:ext cx="2529253" cy="738664"/>
          </a:xfrm>
          <a:prstGeom prst="rect">
            <a:avLst/>
          </a:prstGeom>
          <a:noFill/>
        </p:spPr>
        <p:txBody>
          <a:bodyPr wrap="square" rtlCol="0">
            <a:spAutoFit/>
          </a:bodyPr>
          <a:lstStyle/>
          <a:p>
            <a:r>
              <a:rPr lang="en-US" sz="2100" dirty="0">
                <a:solidFill>
                  <a:schemeClr val="tx2"/>
                </a:solidFill>
                <a:latin typeface="Georgia" panose="02040502050405020303" pitchFamily="18" charset="0"/>
                <a:cs typeface="Arial" panose="020B0604020202020204" pitchFamily="34" charset="0"/>
              </a:rPr>
              <a:t>Who will take over when I am gone?</a:t>
            </a:r>
          </a:p>
        </p:txBody>
      </p:sp>
    </p:spTree>
    <p:extLst>
      <p:ext uri="{BB962C8B-B14F-4D97-AF65-F5344CB8AC3E}">
        <p14:creationId xmlns:p14="http://schemas.microsoft.com/office/powerpoint/2010/main" val="183097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1010251" y="834812"/>
            <a:ext cx="9419938" cy="594761"/>
          </a:xfrm>
        </p:spPr>
        <p:txBody>
          <a:bodyPr>
            <a:noAutofit/>
          </a:bodyPr>
          <a:lstStyle/>
          <a:p>
            <a:r>
              <a:rPr lang="en-US" sz="4000" dirty="0"/>
              <a:t>In Their Own Words…</a:t>
            </a:r>
          </a:p>
        </p:txBody>
      </p:sp>
      <p:sp>
        <p:nvSpPr>
          <p:cNvPr id="11" name="TextBox 10"/>
          <p:cNvSpPr txBox="1"/>
          <p:nvPr/>
        </p:nvSpPr>
        <p:spPr>
          <a:xfrm>
            <a:off x="1287656" y="2655044"/>
            <a:ext cx="4095128" cy="1015663"/>
          </a:xfrm>
          <a:prstGeom prst="rect">
            <a:avLst/>
          </a:prstGeom>
          <a:noFill/>
        </p:spPr>
        <p:txBody>
          <a:bodyPr wrap="square" rtlCol="0">
            <a:spAutoFit/>
          </a:bodyPr>
          <a:lstStyle/>
          <a:p>
            <a:r>
              <a:rPr lang="en-US" sz="2000" dirty="0">
                <a:solidFill>
                  <a:schemeClr val="tx2"/>
                </a:solidFill>
                <a:latin typeface="Georgia" panose="02040502050405020303" pitchFamily="18" charset="0"/>
              </a:rPr>
              <a:t>Watching any learner have a “lightbulb” moment when they see a conversation go well.</a:t>
            </a:r>
          </a:p>
        </p:txBody>
      </p:sp>
      <p:sp>
        <p:nvSpPr>
          <p:cNvPr id="12" name="TextBox 11"/>
          <p:cNvSpPr txBox="1"/>
          <p:nvPr/>
        </p:nvSpPr>
        <p:spPr>
          <a:xfrm>
            <a:off x="7033847" y="1634639"/>
            <a:ext cx="4682532" cy="1015663"/>
          </a:xfrm>
          <a:prstGeom prst="rect">
            <a:avLst/>
          </a:prstGeom>
          <a:noFill/>
        </p:spPr>
        <p:txBody>
          <a:bodyPr wrap="square" rtlCol="0">
            <a:spAutoFit/>
          </a:bodyPr>
          <a:lstStyle/>
          <a:p>
            <a:r>
              <a:rPr lang="en-US" sz="2000" dirty="0">
                <a:solidFill>
                  <a:schemeClr val="tx2"/>
                </a:solidFill>
                <a:latin typeface="Georgia" panose="02040502050405020303" pitchFamily="18" charset="0"/>
              </a:rPr>
              <a:t>Being a part of our team, which is collaborative in our approach with patients, and where all voices are equal.</a:t>
            </a:r>
          </a:p>
        </p:txBody>
      </p:sp>
      <p:sp>
        <p:nvSpPr>
          <p:cNvPr id="13" name="TextBox 12"/>
          <p:cNvSpPr txBox="1"/>
          <p:nvPr/>
        </p:nvSpPr>
        <p:spPr>
          <a:xfrm>
            <a:off x="729929" y="4896178"/>
            <a:ext cx="5695071" cy="400110"/>
          </a:xfrm>
          <a:prstGeom prst="rect">
            <a:avLst/>
          </a:prstGeom>
          <a:noFill/>
        </p:spPr>
        <p:txBody>
          <a:bodyPr wrap="square" rtlCol="0">
            <a:spAutoFit/>
          </a:bodyPr>
          <a:lstStyle/>
          <a:p>
            <a:r>
              <a:rPr lang="en-US" sz="2000" dirty="0">
                <a:solidFill>
                  <a:schemeClr val="tx2"/>
                </a:solidFill>
                <a:latin typeface="Georgia" panose="02040502050405020303" pitchFamily="18" charset="0"/>
              </a:rPr>
              <a:t>I really do love the people I work with.</a:t>
            </a:r>
          </a:p>
        </p:txBody>
      </p:sp>
      <p:sp>
        <p:nvSpPr>
          <p:cNvPr id="14" name="TextBox 13"/>
          <p:cNvSpPr txBox="1"/>
          <p:nvPr/>
        </p:nvSpPr>
        <p:spPr>
          <a:xfrm>
            <a:off x="6425000" y="4362896"/>
            <a:ext cx="4384431" cy="1631216"/>
          </a:xfrm>
          <a:prstGeom prst="rect">
            <a:avLst/>
          </a:prstGeom>
          <a:noFill/>
        </p:spPr>
        <p:txBody>
          <a:bodyPr wrap="square" rtlCol="0">
            <a:spAutoFit/>
          </a:bodyPr>
          <a:lstStyle/>
          <a:p>
            <a:r>
              <a:rPr lang="en-US" sz="2000" dirty="0">
                <a:solidFill>
                  <a:schemeClr val="tx2"/>
                </a:solidFill>
                <a:latin typeface="Georgia" panose="02040502050405020303" pitchFamily="18" charset="0"/>
              </a:rPr>
              <a:t>Helping reduce human suffering is extremely rewarding because it helps me feel like I am making my part of the world a better place, even in small ways.</a:t>
            </a:r>
          </a:p>
        </p:txBody>
      </p:sp>
    </p:spTree>
    <p:extLst>
      <p:ext uri="{BB962C8B-B14F-4D97-AF65-F5344CB8AC3E}">
        <p14:creationId xmlns:p14="http://schemas.microsoft.com/office/powerpoint/2010/main" val="29158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9A61E7-D9C6-F843-ACF1-58DACF8EDDF4}"/>
              </a:ext>
            </a:extLst>
          </p:cNvPr>
          <p:cNvSpPr>
            <a:spLocks noGrp="1"/>
          </p:cNvSpPr>
          <p:nvPr>
            <p:ph type="title"/>
          </p:nvPr>
        </p:nvSpPr>
        <p:spPr>
          <a:xfrm>
            <a:off x="685800" y="685800"/>
            <a:ext cx="9728200" cy="1218795"/>
          </a:xfrm>
        </p:spPr>
        <p:txBody>
          <a:bodyPr/>
          <a:lstStyle/>
          <a:p>
            <a:r>
              <a:rPr lang="en-US" dirty="0"/>
              <a:t>What is the </a:t>
            </a:r>
            <a:r>
              <a:rPr lang="en-US" i="1" dirty="0"/>
              <a:t>Palliative Pulse </a:t>
            </a:r>
            <a:r>
              <a:rPr lang="en-US" dirty="0"/>
              <a:t>Survey?</a:t>
            </a:r>
          </a:p>
        </p:txBody>
      </p:sp>
      <p:sp>
        <p:nvSpPr>
          <p:cNvPr id="8" name="Content Placeholder 7">
            <a:extLst>
              <a:ext uri="{FF2B5EF4-FFF2-40B4-BE49-F238E27FC236}">
                <a16:creationId xmlns:a16="http://schemas.microsoft.com/office/drawing/2014/main" id="{23686EE0-8104-354D-901D-31FF47B1C07D}"/>
              </a:ext>
            </a:extLst>
          </p:cNvPr>
          <p:cNvSpPr>
            <a:spLocks noGrp="1"/>
          </p:cNvSpPr>
          <p:nvPr>
            <p:ph idx="1"/>
          </p:nvPr>
        </p:nvSpPr>
        <p:spPr>
          <a:xfrm>
            <a:off x="685801" y="2241395"/>
            <a:ext cx="5915722" cy="2693045"/>
          </a:xfrm>
        </p:spPr>
        <p:txBody>
          <a:bodyPr/>
          <a:lstStyle/>
          <a:p>
            <a:pPr>
              <a:spcBef>
                <a:spcPts val="0"/>
              </a:spcBef>
              <a:spcAft>
                <a:spcPts val="1200"/>
              </a:spcAft>
            </a:pPr>
            <a:r>
              <a:rPr lang="en-US" dirty="0"/>
              <a:t>CAPC’s new, annual survey of the palliative care field</a:t>
            </a:r>
          </a:p>
          <a:p>
            <a:pPr>
              <a:spcBef>
                <a:spcPts val="0"/>
              </a:spcBef>
              <a:spcAft>
                <a:spcPts val="0"/>
              </a:spcAft>
              <a:buFont typeface="Arial" panose="020B0604020202020204" pitchFamily="34" charset="0"/>
              <a:buChar char="•"/>
            </a:pPr>
            <a:r>
              <a:rPr lang="en-US" dirty="0"/>
              <a:t>How are you doing?</a:t>
            </a:r>
          </a:p>
          <a:p>
            <a:pPr>
              <a:spcBef>
                <a:spcPts val="0"/>
              </a:spcBef>
              <a:spcAft>
                <a:spcPts val="0"/>
              </a:spcAft>
              <a:buFont typeface="Arial" panose="020B0604020202020204" pitchFamily="34" charset="0"/>
              <a:buChar char="•"/>
            </a:pPr>
            <a:r>
              <a:rPr lang="en-US" dirty="0"/>
              <a:t>What are you concerned about?</a:t>
            </a:r>
          </a:p>
          <a:p>
            <a:pPr>
              <a:spcBef>
                <a:spcPts val="0"/>
              </a:spcBef>
              <a:spcAft>
                <a:spcPts val="0"/>
              </a:spcAft>
              <a:buFont typeface="Arial" panose="020B0604020202020204" pitchFamily="34" charset="0"/>
              <a:buChar char="•"/>
            </a:pPr>
            <a:r>
              <a:rPr lang="en-US" dirty="0"/>
              <a:t>What can we do to help?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888" y="2162471"/>
            <a:ext cx="4742057" cy="3161371"/>
          </a:xfrm>
          <a:prstGeom prst="rect">
            <a:avLst/>
          </a:prstGeom>
        </p:spPr>
      </p:pic>
    </p:spTree>
    <p:extLst>
      <p:ext uri="{BB962C8B-B14F-4D97-AF65-F5344CB8AC3E}">
        <p14:creationId xmlns:p14="http://schemas.microsoft.com/office/powerpoint/2010/main" val="201304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9A61E7-D9C6-F843-ACF1-58DACF8EDDF4}"/>
              </a:ext>
            </a:extLst>
          </p:cNvPr>
          <p:cNvSpPr>
            <a:spLocks noGrp="1"/>
          </p:cNvSpPr>
          <p:nvPr>
            <p:ph type="title"/>
          </p:nvPr>
        </p:nvSpPr>
        <p:spPr/>
        <p:txBody>
          <a:bodyPr/>
          <a:lstStyle/>
          <a:p>
            <a:r>
              <a:rPr lang="en-US" dirty="0"/>
              <a:t>Why the </a:t>
            </a:r>
            <a:r>
              <a:rPr lang="en-US" i="1" dirty="0"/>
              <a:t>Palliative Pulse </a:t>
            </a:r>
            <a:r>
              <a:rPr lang="en-US" dirty="0"/>
              <a:t>Survey?</a:t>
            </a:r>
          </a:p>
        </p:txBody>
      </p:sp>
      <p:sp>
        <p:nvSpPr>
          <p:cNvPr id="8" name="Content Placeholder 7">
            <a:extLst>
              <a:ext uri="{FF2B5EF4-FFF2-40B4-BE49-F238E27FC236}">
                <a16:creationId xmlns:a16="http://schemas.microsoft.com/office/drawing/2014/main" id="{23686EE0-8104-354D-901D-31FF47B1C07D}"/>
              </a:ext>
            </a:extLst>
          </p:cNvPr>
          <p:cNvSpPr>
            <a:spLocks noGrp="1"/>
          </p:cNvSpPr>
          <p:nvPr>
            <p:ph idx="1"/>
          </p:nvPr>
        </p:nvSpPr>
        <p:spPr>
          <a:xfrm>
            <a:off x="685800" y="1828800"/>
            <a:ext cx="9145044" cy="2287806"/>
          </a:xfrm>
        </p:spPr>
        <p:txBody>
          <a:bodyPr/>
          <a:lstStyle/>
          <a:p>
            <a:r>
              <a:rPr lang="en-US" dirty="0"/>
              <a:t>To know where we’re needed – we need to know what they’re experiencing</a:t>
            </a:r>
          </a:p>
          <a:p>
            <a:r>
              <a:rPr lang="en-US" dirty="0"/>
              <a:t>The </a:t>
            </a:r>
            <a:r>
              <a:rPr lang="en-US" i="1" dirty="0"/>
              <a:t>Palliative Pulse </a:t>
            </a:r>
            <a:r>
              <a:rPr lang="en-US" dirty="0"/>
              <a:t>is an effort to hear from as many people in the field as possible, in close to real time. </a:t>
            </a:r>
          </a:p>
        </p:txBody>
      </p:sp>
    </p:spTree>
    <p:extLst>
      <p:ext uri="{BB962C8B-B14F-4D97-AF65-F5344CB8AC3E}">
        <p14:creationId xmlns:p14="http://schemas.microsoft.com/office/powerpoint/2010/main" val="179337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9A61E7-D9C6-F843-ACF1-58DACF8EDDF4}"/>
              </a:ext>
            </a:extLst>
          </p:cNvPr>
          <p:cNvSpPr>
            <a:spLocks noGrp="1"/>
          </p:cNvSpPr>
          <p:nvPr>
            <p:ph type="title"/>
          </p:nvPr>
        </p:nvSpPr>
        <p:spPr/>
        <p:txBody>
          <a:bodyPr/>
          <a:lstStyle/>
          <a:p>
            <a:r>
              <a:rPr lang="en-US" i="1" dirty="0"/>
              <a:t>Palliative Pulse </a:t>
            </a:r>
            <a:r>
              <a:rPr lang="en-US" dirty="0"/>
              <a:t>Methodology</a:t>
            </a:r>
          </a:p>
        </p:txBody>
      </p:sp>
      <p:sp>
        <p:nvSpPr>
          <p:cNvPr id="8" name="Content Placeholder 7">
            <a:extLst>
              <a:ext uri="{FF2B5EF4-FFF2-40B4-BE49-F238E27FC236}">
                <a16:creationId xmlns:a16="http://schemas.microsoft.com/office/drawing/2014/main" id="{23686EE0-8104-354D-901D-31FF47B1C07D}"/>
              </a:ext>
            </a:extLst>
          </p:cNvPr>
          <p:cNvSpPr>
            <a:spLocks noGrp="1"/>
          </p:cNvSpPr>
          <p:nvPr>
            <p:ph idx="1"/>
          </p:nvPr>
        </p:nvSpPr>
        <p:spPr>
          <a:xfrm>
            <a:off x="919977" y="1828394"/>
            <a:ext cx="5625790" cy="4062651"/>
          </a:xfrm>
        </p:spPr>
        <p:txBody>
          <a:bodyPr/>
          <a:lstStyle/>
          <a:p>
            <a:pPr indent="0">
              <a:spcBef>
                <a:spcPts val="0"/>
              </a:spcBef>
              <a:spcAft>
                <a:spcPts val="0"/>
              </a:spcAft>
            </a:pPr>
            <a:r>
              <a:rPr lang="en-US" sz="2000" dirty="0"/>
              <a:t>Questions were: </a:t>
            </a:r>
          </a:p>
          <a:p>
            <a:pPr marL="457200">
              <a:spcBef>
                <a:spcPts val="0"/>
              </a:spcBef>
              <a:spcAft>
                <a:spcPts val="0"/>
              </a:spcAft>
              <a:buFont typeface="Arial" panose="020B0604020202020204" pitchFamily="34" charset="0"/>
              <a:buChar char="•"/>
            </a:pPr>
            <a:r>
              <a:rPr lang="en-US" sz="2000" dirty="0"/>
              <a:t>Adapted from prior CAPC COVID-19 surveys</a:t>
            </a:r>
          </a:p>
          <a:p>
            <a:pPr marL="457200">
              <a:spcBef>
                <a:spcPts val="0"/>
              </a:spcBef>
              <a:spcAft>
                <a:spcPts val="0"/>
              </a:spcAft>
              <a:buFont typeface="Arial" panose="020B0604020202020204" pitchFamily="34" charset="0"/>
              <a:buChar char="•"/>
            </a:pPr>
            <a:r>
              <a:rPr lang="en-US" sz="2000" dirty="0"/>
              <a:t>Tested with interdisciplinary professionals across geographies </a:t>
            </a:r>
          </a:p>
          <a:p>
            <a:pPr indent="0">
              <a:spcBef>
                <a:spcPts val="0"/>
              </a:spcBef>
              <a:spcAft>
                <a:spcPts val="0"/>
              </a:spcAft>
            </a:pPr>
            <a:endParaRPr lang="en-US" sz="2000" dirty="0"/>
          </a:p>
          <a:p>
            <a:pPr indent="0">
              <a:spcBef>
                <a:spcPts val="0"/>
              </a:spcBef>
              <a:spcAft>
                <a:spcPts val="0"/>
              </a:spcAft>
            </a:pPr>
            <a:r>
              <a:rPr lang="en-US" sz="2000" dirty="0"/>
              <a:t>The survey: </a:t>
            </a:r>
          </a:p>
          <a:p>
            <a:pPr marL="342900" indent="-342900">
              <a:spcBef>
                <a:spcPts val="0"/>
              </a:spcBef>
              <a:spcAft>
                <a:spcPts val="0"/>
              </a:spcAft>
              <a:buFont typeface="Arial" panose="020B0604020202020204" pitchFamily="34" charset="0"/>
              <a:buChar char="•"/>
            </a:pPr>
            <a:r>
              <a:rPr lang="en-US" sz="2000" dirty="0"/>
              <a:t>Was open 3/18/24 – 5/6/24 </a:t>
            </a:r>
          </a:p>
          <a:p>
            <a:pPr marL="342900" indent="-342900">
              <a:spcBef>
                <a:spcPts val="0"/>
              </a:spcBef>
              <a:spcAft>
                <a:spcPts val="0"/>
              </a:spcAft>
              <a:buFont typeface="Arial" panose="020B0604020202020204" pitchFamily="34" charset="0"/>
              <a:buChar char="•"/>
            </a:pPr>
            <a:r>
              <a:rPr lang="en-US" sz="2000" dirty="0"/>
              <a:t>Contained 29 questions, the majority multiple-choice </a:t>
            </a:r>
          </a:p>
          <a:p>
            <a:pPr indent="0">
              <a:spcBef>
                <a:spcPts val="0"/>
              </a:spcBef>
              <a:spcAft>
                <a:spcPts val="0"/>
              </a:spcAft>
            </a:pPr>
            <a:endParaRPr lang="en-US" sz="2000" dirty="0"/>
          </a:p>
          <a:p>
            <a:pPr indent="0">
              <a:spcBef>
                <a:spcPts val="0"/>
              </a:spcBef>
              <a:spcAft>
                <a:spcPts val="0"/>
              </a:spcAft>
            </a:pPr>
            <a:r>
              <a:rPr lang="en-US" sz="2000" i="1" dirty="0"/>
              <a:t>Any</a:t>
            </a:r>
            <a:r>
              <a:rPr lang="en-US" sz="2000" dirty="0"/>
              <a:t> member of a specialty palliative care team could participate </a:t>
            </a:r>
          </a:p>
        </p:txBody>
      </p:sp>
      <p:sp>
        <p:nvSpPr>
          <p:cNvPr id="4" name="Hexagon 3"/>
          <p:cNvSpPr/>
          <p:nvPr/>
        </p:nvSpPr>
        <p:spPr>
          <a:xfrm>
            <a:off x="7673082" y="3822571"/>
            <a:ext cx="3245005" cy="178814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All data is based on self-report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543" y="1661535"/>
            <a:ext cx="2164084" cy="2161036"/>
          </a:xfrm>
          <a:prstGeom prst="rect">
            <a:avLst/>
          </a:prstGeom>
        </p:spPr>
      </p:pic>
    </p:spTree>
    <p:extLst>
      <p:ext uri="{BB962C8B-B14F-4D97-AF65-F5344CB8AC3E}">
        <p14:creationId xmlns:p14="http://schemas.microsoft.com/office/powerpoint/2010/main" val="4270448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9A61E7-D9C6-F843-ACF1-58DACF8EDDF4}"/>
              </a:ext>
            </a:extLst>
          </p:cNvPr>
          <p:cNvSpPr>
            <a:spLocks noGrp="1"/>
          </p:cNvSpPr>
          <p:nvPr>
            <p:ph type="title"/>
          </p:nvPr>
        </p:nvSpPr>
        <p:spPr/>
        <p:txBody>
          <a:bodyPr/>
          <a:lstStyle/>
          <a:p>
            <a:r>
              <a:rPr lang="en-US" dirty="0"/>
              <a:t>Participant Demographics</a:t>
            </a:r>
          </a:p>
        </p:txBody>
      </p:sp>
      <p:sp>
        <p:nvSpPr>
          <p:cNvPr id="8" name="Content Placeholder 7">
            <a:extLst>
              <a:ext uri="{FF2B5EF4-FFF2-40B4-BE49-F238E27FC236}">
                <a16:creationId xmlns:a16="http://schemas.microsoft.com/office/drawing/2014/main" id="{23686EE0-8104-354D-901D-31FF47B1C07D}"/>
              </a:ext>
            </a:extLst>
          </p:cNvPr>
          <p:cNvSpPr>
            <a:spLocks noGrp="1"/>
          </p:cNvSpPr>
          <p:nvPr>
            <p:ph idx="1"/>
          </p:nvPr>
        </p:nvSpPr>
        <p:spPr>
          <a:xfrm>
            <a:off x="685800" y="1449663"/>
            <a:ext cx="9145044" cy="437236"/>
          </a:xfrm>
        </p:spPr>
        <p:txBody>
          <a:bodyPr/>
          <a:lstStyle/>
          <a:p>
            <a:r>
              <a:rPr lang="en-US" sz="2800" dirty="0"/>
              <a:t>Total Respondents: 759</a:t>
            </a:r>
          </a:p>
        </p:txBody>
      </p:sp>
      <p:graphicFrame>
        <p:nvGraphicFramePr>
          <p:cNvPr id="4" name="Chart 3"/>
          <p:cNvGraphicFramePr/>
          <p:nvPr>
            <p:extLst>
              <p:ext uri="{D42A27DB-BD31-4B8C-83A1-F6EECF244321}">
                <p14:modId xmlns:p14="http://schemas.microsoft.com/office/powerpoint/2010/main" val="1252948149"/>
              </p:ext>
            </p:extLst>
          </p:nvPr>
        </p:nvGraphicFramePr>
        <p:xfrm>
          <a:off x="685800" y="2041364"/>
          <a:ext cx="4658732" cy="40969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733980245"/>
              </p:ext>
            </p:extLst>
          </p:nvPr>
        </p:nvGraphicFramePr>
        <p:xfrm>
          <a:off x="6882781" y="2041364"/>
          <a:ext cx="4658732" cy="4096969"/>
        </p:xfrm>
        <a:graphic>
          <a:graphicData uri="http://schemas.openxmlformats.org/drawingml/2006/chart">
            <c:chart xmlns:c="http://schemas.openxmlformats.org/drawingml/2006/chart" xmlns:r="http://schemas.openxmlformats.org/officeDocument/2006/relationships" r:id="rId4"/>
          </a:graphicData>
        </a:graphic>
      </p:graphicFrame>
      <p:sp>
        <p:nvSpPr>
          <p:cNvPr id="6" name="Hexagon 5"/>
          <p:cNvSpPr/>
          <p:nvPr/>
        </p:nvSpPr>
        <p:spPr>
          <a:xfrm>
            <a:off x="5020837" y="4247790"/>
            <a:ext cx="2185639" cy="189570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a:solidFill>
                <a:schemeClr val="bg1"/>
              </a:solidFill>
              <a:latin typeface="Arial" panose="020B0604020202020204" pitchFamily="34" charset="0"/>
              <a:cs typeface="Arial" panose="020B0604020202020204" pitchFamily="34" charset="0"/>
            </a:endParaRPr>
          </a:p>
          <a:p>
            <a:pPr algn="ctr"/>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of respondents were from pediatric-only programs</a:t>
            </a:r>
          </a:p>
          <a:p>
            <a:pPr algn="ctr"/>
            <a:endParaRPr lang="en-US" sz="1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13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9A61E7-D9C6-F843-ACF1-58DACF8EDDF4}"/>
              </a:ext>
            </a:extLst>
          </p:cNvPr>
          <p:cNvSpPr>
            <a:spLocks noGrp="1"/>
          </p:cNvSpPr>
          <p:nvPr>
            <p:ph type="title"/>
          </p:nvPr>
        </p:nvSpPr>
        <p:spPr/>
        <p:txBody>
          <a:bodyPr/>
          <a:lstStyle/>
          <a:p>
            <a:r>
              <a:rPr lang="en-US" dirty="0"/>
              <a:t>Participant Demographics</a:t>
            </a:r>
          </a:p>
        </p:txBody>
      </p:sp>
      <p:sp>
        <p:nvSpPr>
          <p:cNvPr id="8" name="Content Placeholder 7">
            <a:extLst>
              <a:ext uri="{FF2B5EF4-FFF2-40B4-BE49-F238E27FC236}">
                <a16:creationId xmlns:a16="http://schemas.microsoft.com/office/drawing/2014/main" id="{23686EE0-8104-354D-901D-31FF47B1C07D}"/>
              </a:ext>
            </a:extLst>
          </p:cNvPr>
          <p:cNvSpPr>
            <a:spLocks noGrp="1"/>
          </p:cNvSpPr>
          <p:nvPr>
            <p:ph idx="1"/>
          </p:nvPr>
        </p:nvSpPr>
        <p:spPr>
          <a:xfrm>
            <a:off x="685800" y="1449663"/>
            <a:ext cx="9145044" cy="437236"/>
          </a:xfrm>
        </p:spPr>
        <p:txBody>
          <a:bodyPr/>
          <a:lstStyle/>
          <a:p>
            <a:r>
              <a:rPr lang="en-US" sz="2800" dirty="0"/>
              <a:t>Total Respondents: 759</a:t>
            </a:r>
          </a:p>
        </p:txBody>
      </p:sp>
      <p:graphicFrame>
        <p:nvGraphicFramePr>
          <p:cNvPr id="4" name="Chart 3"/>
          <p:cNvGraphicFramePr/>
          <p:nvPr>
            <p:extLst>
              <p:ext uri="{D42A27DB-BD31-4B8C-83A1-F6EECF244321}">
                <p14:modId xmlns:p14="http://schemas.microsoft.com/office/powerpoint/2010/main" val="1057324160"/>
              </p:ext>
            </p:extLst>
          </p:nvPr>
        </p:nvGraphicFramePr>
        <p:xfrm>
          <a:off x="685800" y="2041364"/>
          <a:ext cx="4658732" cy="40969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4000309395"/>
              </p:ext>
            </p:extLst>
          </p:nvPr>
        </p:nvGraphicFramePr>
        <p:xfrm>
          <a:off x="6235391" y="2041363"/>
          <a:ext cx="4658732" cy="40969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9963186"/>
      </p:ext>
    </p:extLst>
  </p:cSld>
  <p:clrMapOvr>
    <a:masterClrMapping/>
  </p:clrMapOvr>
</p:sld>
</file>

<file path=ppt/theme/theme1.xml><?xml version="1.0" encoding="utf-8"?>
<a:theme xmlns:a="http://schemas.openxmlformats.org/drawingml/2006/main" name="Cover Slides">
  <a:themeElements>
    <a:clrScheme name="Custom 12">
      <a:dk1>
        <a:srgbClr val="00A0DF"/>
      </a:dk1>
      <a:lt1>
        <a:srgbClr val="FFFFFF"/>
      </a:lt1>
      <a:dk2>
        <a:srgbClr val="00098B"/>
      </a:dk2>
      <a:lt2>
        <a:srgbClr val="DDF0F9"/>
      </a:lt2>
      <a:accent1>
        <a:srgbClr val="78BE20"/>
      </a:accent1>
      <a:accent2>
        <a:srgbClr val="FF7F32"/>
      </a:accent2>
      <a:accent3>
        <a:srgbClr val="653279"/>
      </a:accent3>
      <a:accent4>
        <a:srgbClr val="FAAF3F"/>
      </a:accent4>
      <a:accent5>
        <a:srgbClr val="5EC8E5"/>
      </a:accent5>
      <a:accent6>
        <a:srgbClr val="E35C96"/>
      </a:accent6>
      <a:hlink>
        <a:srgbClr val="0A54B3"/>
      </a:hlink>
      <a:folHlink>
        <a:srgbClr val="0A54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c-ppt-template.pptx" id="{034D08B4-3D4E-D440-B022-6D9AE2091A27}" vid="{26175DE5-E643-244C-B8C6-848972DB27EB}"/>
    </a:ext>
  </a:extLst>
</a:theme>
</file>

<file path=ppt/theme/theme2.xml><?xml version="1.0" encoding="utf-8"?>
<a:theme xmlns:a="http://schemas.openxmlformats.org/drawingml/2006/main" name="Text Slides">
  <a:themeElements>
    <a:clrScheme name="Custom 12">
      <a:dk1>
        <a:srgbClr val="00A0DF"/>
      </a:dk1>
      <a:lt1>
        <a:srgbClr val="FFFFFF"/>
      </a:lt1>
      <a:dk2>
        <a:srgbClr val="00098B"/>
      </a:dk2>
      <a:lt2>
        <a:srgbClr val="DDF0F9"/>
      </a:lt2>
      <a:accent1>
        <a:srgbClr val="78BE20"/>
      </a:accent1>
      <a:accent2>
        <a:srgbClr val="FF7F32"/>
      </a:accent2>
      <a:accent3>
        <a:srgbClr val="653279"/>
      </a:accent3>
      <a:accent4>
        <a:srgbClr val="FAAF3F"/>
      </a:accent4>
      <a:accent5>
        <a:srgbClr val="5EC8E5"/>
      </a:accent5>
      <a:accent6>
        <a:srgbClr val="E35C96"/>
      </a:accent6>
      <a:hlink>
        <a:srgbClr val="0A54B3"/>
      </a:hlink>
      <a:folHlink>
        <a:srgbClr val="0A54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c-ppt-template.pptx" id="{034D08B4-3D4E-D440-B022-6D9AE2091A27}" vid="{1EC24004-D8C8-8744-A4BD-CDF99A01CC83}"/>
    </a:ext>
  </a:extLst>
</a:theme>
</file>

<file path=ppt/theme/theme3.xml><?xml version="1.0" encoding="utf-8"?>
<a:theme xmlns:a="http://schemas.openxmlformats.org/drawingml/2006/main" name="Graphic Slides">
  <a:themeElements>
    <a:clrScheme name="Custom 12">
      <a:dk1>
        <a:srgbClr val="00A0DF"/>
      </a:dk1>
      <a:lt1>
        <a:srgbClr val="FFFFFF"/>
      </a:lt1>
      <a:dk2>
        <a:srgbClr val="00098B"/>
      </a:dk2>
      <a:lt2>
        <a:srgbClr val="DDF0F9"/>
      </a:lt2>
      <a:accent1>
        <a:srgbClr val="78BE20"/>
      </a:accent1>
      <a:accent2>
        <a:srgbClr val="FF7F32"/>
      </a:accent2>
      <a:accent3>
        <a:srgbClr val="653279"/>
      </a:accent3>
      <a:accent4>
        <a:srgbClr val="FAAF3F"/>
      </a:accent4>
      <a:accent5>
        <a:srgbClr val="5EC8E5"/>
      </a:accent5>
      <a:accent6>
        <a:srgbClr val="E35C96"/>
      </a:accent6>
      <a:hlink>
        <a:srgbClr val="0A54B3"/>
      </a:hlink>
      <a:folHlink>
        <a:srgbClr val="0A54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c-ppt-template.pptx" id="{034D08B4-3D4E-D440-B022-6D9AE2091A27}" vid="{72388E17-DA9D-944B-982F-E7E01E074349}"/>
    </a:ext>
  </a:extLst>
</a:theme>
</file>

<file path=ppt/theme/theme4.xml><?xml version="1.0" encoding="utf-8"?>
<a:theme xmlns:a="http://schemas.openxmlformats.org/drawingml/2006/main" name="Headshot Slides">
  <a:themeElements>
    <a:clrScheme name="Custom 12">
      <a:dk1>
        <a:srgbClr val="00A0DF"/>
      </a:dk1>
      <a:lt1>
        <a:srgbClr val="FFFFFF"/>
      </a:lt1>
      <a:dk2>
        <a:srgbClr val="00098B"/>
      </a:dk2>
      <a:lt2>
        <a:srgbClr val="DDF0F9"/>
      </a:lt2>
      <a:accent1>
        <a:srgbClr val="78BE20"/>
      </a:accent1>
      <a:accent2>
        <a:srgbClr val="FF7F32"/>
      </a:accent2>
      <a:accent3>
        <a:srgbClr val="653279"/>
      </a:accent3>
      <a:accent4>
        <a:srgbClr val="FAAF3F"/>
      </a:accent4>
      <a:accent5>
        <a:srgbClr val="5EC8E5"/>
      </a:accent5>
      <a:accent6>
        <a:srgbClr val="E35C96"/>
      </a:accent6>
      <a:hlink>
        <a:srgbClr val="0A54B3"/>
      </a:hlink>
      <a:folHlink>
        <a:srgbClr val="0A54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c-ppt-template.pptx" id="{034D08B4-3D4E-D440-B022-6D9AE2091A27}" vid="{AE424087-808A-A34F-8576-33661D6DD17F}"/>
    </a:ext>
  </a:extLst>
</a:theme>
</file>

<file path=ppt/theme/theme5.xml><?xml version="1.0" encoding="utf-8"?>
<a:theme xmlns:a="http://schemas.openxmlformats.org/drawingml/2006/main" name="Image Slides">
  <a:themeElements>
    <a:clrScheme name="Custom 12">
      <a:dk1>
        <a:srgbClr val="00A0DF"/>
      </a:dk1>
      <a:lt1>
        <a:srgbClr val="FFFFFF"/>
      </a:lt1>
      <a:dk2>
        <a:srgbClr val="00098B"/>
      </a:dk2>
      <a:lt2>
        <a:srgbClr val="DDF0F9"/>
      </a:lt2>
      <a:accent1>
        <a:srgbClr val="78BE20"/>
      </a:accent1>
      <a:accent2>
        <a:srgbClr val="FF7F32"/>
      </a:accent2>
      <a:accent3>
        <a:srgbClr val="653279"/>
      </a:accent3>
      <a:accent4>
        <a:srgbClr val="FAAF3F"/>
      </a:accent4>
      <a:accent5>
        <a:srgbClr val="5EC8E5"/>
      </a:accent5>
      <a:accent6>
        <a:srgbClr val="E35C96"/>
      </a:accent6>
      <a:hlink>
        <a:srgbClr val="0A54B3"/>
      </a:hlink>
      <a:folHlink>
        <a:srgbClr val="0A54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c-ppt-template.pptx" id="{034D08B4-3D4E-D440-B022-6D9AE2091A27}" vid="{37DDABCF-DCEB-4E44-9CDF-89900929847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b034702-b610-43a0-81d6-c2e527c8df9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65EF7AED1B81429D02D91BDF34DA13" ma:contentTypeVersion="18" ma:contentTypeDescription="Create a new document." ma:contentTypeScope="" ma:versionID="50d93d3103fede805fbc2f7c5b2694c6">
  <xsd:schema xmlns:xsd="http://www.w3.org/2001/XMLSchema" xmlns:xs="http://www.w3.org/2001/XMLSchema" xmlns:p="http://schemas.microsoft.com/office/2006/metadata/properties" xmlns:ns3="6b034702-b610-43a0-81d6-c2e527c8df9d" xmlns:ns4="3d64961b-e1ce-437a-aa27-1d6a40721dc7" targetNamespace="http://schemas.microsoft.com/office/2006/metadata/properties" ma:root="true" ma:fieldsID="dba3545351501d07ad7fe320501e8e3d" ns3:_="" ns4:_="">
    <xsd:import namespace="6b034702-b610-43a0-81d6-c2e527c8df9d"/>
    <xsd:import namespace="3d64961b-e1ce-437a-aa27-1d6a40721dc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4:SharedWithUsers" minOccurs="0"/>
                <xsd:element ref="ns4:SharedWithDetails" minOccurs="0"/>
                <xsd:element ref="ns4:SharingHintHash" minOccurs="0"/>
                <xsd:element ref="ns3:MediaLengthInSeconds" minOccurs="0"/>
                <xsd:element ref="ns3:MediaServiceLocation" minOccurs="0"/>
                <xsd:element ref="ns3:MediaServiceObjectDetectorVersions" minOccurs="0"/>
                <xsd:element ref="ns3:_activity"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034702-b610-43a0-81d6-c2e527c8df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_activity" ma:index="23" nillable="true" ma:displayName="_activity" ma:hidden="true" ma:internalName="_activity">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64961b-e1ce-437a-aa27-1d6a40721dc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E73139-2AA5-4B5A-BB67-602BA926C465}">
  <ds:schemaRefs>
    <ds:schemaRef ds:uri="http://schemas.microsoft.com/sharepoint/v3/contenttype/forms"/>
  </ds:schemaRefs>
</ds:datastoreItem>
</file>

<file path=customXml/itemProps2.xml><?xml version="1.0" encoding="utf-8"?>
<ds:datastoreItem xmlns:ds="http://schemas.openxmlformats.org/officeDocument/2006/customXml" ds:itemID="{EA3446AC-671D-4126-8936-09D08CF2EC7C}">
  <ds:schemaRefs>
    <ds:schemaRef ds:uri="6b034702-b610-43a0-81d6-c2e527c8df9d"/>
    <ds:schemaRef ds:uri="http://purl.org/dc/elements/1.1/"/>
    <ds:schemaRef ds:uri="http://purl.org/dc/dcmitype/"/>
    <ds:schemaRef ds:uri="http://purl.org/dc/term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3d64961b-e1ce-437a-aa27-1d6a40721dc7"/>
  </ds:schemaRefs>
</ds:datastoreItem>
</file>

<file path=customXml/itemProps3.xml><?xml version="1.0" encoding="utf-8"?>
<ds:datastoreItem xmlns:ds="http://schemas.openxmlformats.org/officeDocument/2006/customXml" ds:itemID="{934A6EFC-E226-47E0-A94C-D37E73F17B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034702-b610-43a0-81d6-c2e527c8df9d"/>
    <ds:schemaRef ds:uri="3d64961b-e1ce-437a-aa27-1d6a40721d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capc-ppt-template</Template>
  <TotalTime>14068</TotalTime>
  <Words>1482</Words>
  <Application>Microsoft Macintosh PowerPoint</Application>
  <PresentationFormat>Widescreen</PresentationFormat>
  <Paragraphs>187</Paragraphs>
  <Slides>29</Slides>
  <Notes>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29</vt:i4>
      </vt:variant>
    </vt:vector>
  </HeadingPairs>
  <TitlesOfParts>
    <vt:vector size="39" baseType="lpstr">
      <vt:lpstr>Arial</vt:lpstr>
      <vt:lpstr>Calibri</vt:lpstr>
      <vt:lpstr>Geller Headline</vt:lpstr>
      <vt:lpstr>Georgia</vt:lpstr>
      <vt:lpstr>System Font Regular</vt:lpstr>
      <vt:lpstr>Cover Slides</vt:lpstr>
      <vt:lpstr>Text Slides</vt:lpstr>
      <vt:lpstr>Graphic Slides</vt:lpstr>
      <vt:lpstr>Headshot Slides</vt:lpstr>
      <vt:lpstr>Image Slides</vt:lpstr>
      <vt:lpstr>PowerPoint Presentation</vt:lpstr>
      <vt:lpstr>Voices from the Field –  Findings from CAPC’s First Annual Palliative Pulse Survey</vt:lpstr>
      <vt:lpstr>PowerPoint Presentation</vt:lpstr>
      <vt:lpstr>PowerPoint Presentation</vt:lpstr>
      <vt:lpstr>What is the Palliative Pulse Survey?</vt:lpstr>
      <vt:lpstr>Why the Palliative Pulse Survey?</vt:lpstr>
      <vt:lpstr>Palliative Pulse Methodology</vt:lpstr>
      <vt:lpstr>Participant Demographics</vt:lpstr>
      <vt:lpstr>Participant Demographics</vt:lpstr>
      <vt:lpstr>What did we find?</vt:lpstr>
      <vt:lpstr>Top Three Concerns for the Next Year</vt:lpstr>
      <vt:lpstr>Top Three Concerns for the Next Year</vt:lpstr>
      <vt:lpstr>Consult Request Volumes</vt:lpstr>
      <vt:lpstr>Staffing Levels</vt:lpstr>
      <vt:lpstr>Consult Volume vs. Staffing Levels</vt:lpstr>
      <vt:lpstr>Team Well-Being</vt:lpstr>
      <vt:lpstr>Individual Well-Being</vt:lpstr>
      <vt:lpstr>Program Sustainability</vt:lpstr>
      <vt:lpstr>PowerPoint Presentation</vt:lpstr>
      <vt:lpstr>Understanding What Palliative Care  Is – And Isn’t</vt:lpstr>
      <vt:lpstr>Health Equity Work </vt:lpstr>
      <vt:lpstr>Future CAPC Content</vt:lpstr>
      <vt:lpstr>Where do we go from here?</vt:lpstr>
      <vt:lpstr>How Far We Have Come…</vt:lpstr>
      <vt:lpstr>The Conversation In Our Field Has Changed</vt:lpstr>
      <vt:lpstr>What are your national organizations doing to support this curve?</vt:lpstr>
      <vt:lpstr>A CAPC Road Map</vt:lpstr>
      <vt:lpstr>Broader Policy Implications</vt:lpstr>
      <vt:lpstr>PowerPoint Presentation</vt:lpstr>
    </vt:vector>
  </TitlesOfParts>
  <Manager/>
  <Company>The Mount Sinai Health System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Scholl, Melissa</dc:creator>
  <cp:keywords/>
  <dc:description/>
  <cp:lastModifiedBy>Christina M. Hagopian</cp:lastModifiedBy>
  <cp:revision>129</cp:revision>
  <dcterms:created xsi:type="dcterms:W3CDTF">2021-06-02T18:37:30Z</dcterms:created>
  <dcterms:modified xsi:type="dcterms:W3CDTF">2024-11-13T01:33:34Z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0x0101008865EF7AED1B81429D02D91BDF34DA13</vt:lpwstr>
  </property>
</Properties>
</file>